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4" r:id="rId2"/>
    <p:sldMasterId id="2147483686" r:id="rId3"/>
  </p:sldMasterIdLst>
  <p:notesMasterIdLst>
    <p:notesMasterId r:id="rId61"/>
  </p:notesMasterIdLst>
  <p:handoutMasterIdLst>
    <p:handoutMasterId r:id="rId62"/>
  </p:handoutMasterIdLst>
  <p:sldIdLst>
    <p:sldId id="310" r:id="rId4"/>
    <p:sldId id="256" r:id="rId5"/>
    <p:sldId id="290" r:id="rId6"/>
    <p:sldId id="258" r:id="rId7"/>
    <p:sldId id="259" r:id="rId8"/>
    <p:sldId id="266" r:id="rId9"/>
    <p:sldId id="275" r:id="rId10"/>
    <p:sldId id="291" r:id="rId11"/>
    <p:sldId id="312" r:id="rId12"/>
    <p:sldId id="313" r:id="rId13"/>
    <p:sldId id="314" r:id="rId14"/>
    <p:sldId id="315" r:id="rId15"/>
    <p:sldId id="316" r:id="rId16"/>
    <p:sldId id="293" r:id="rId17"/>
    <p:sldId id="317" r:id="rId18"/>
    <p:sldId id="318" r:id="rId19"/>
    <p:sldId id="319" r:id="rId20"/>
    <p:sldId id="320" r:id="rId21"/>
    <p:sldId id="321" r:id="rId22"/>
    <p:sldId id="322" r:id="rId23"/>
    <p:sldId id="323" r:id="rId24"/>
    <p:sldId id="324" r:id="rId25"/>
    <p:sldId id="325" r:id="rId26"/>
    <p:sldId id="326" r:id="rId27"/>
    <p:sldId id="327" r:id="rId28"/>
    <p:sldId id="328" r:id="rId29"/>
    <p:sldId id="329" r:id="rId30"/>
    <p:sldId id="330" r:id="rId31"/>
    <p:sldId id="331" r:id="rId32"/>
    <p:sldId id="332" r:id="rId33"/>
    <p:sldId id="333" r:id="rId34"/>
    <p:sldId id="338" r:id="rId35"/>
    <p:sldId id="339" r:id="rId36"/>
    <p:sldId id="334" r:id="rId37"/>
    <p:sldId id="335" r:id="rId38"/>
    <p:sldId id="336" r:id="rId39"/>
    <p:sldId id="337" r:id="rId40"/>
    <p:sldId id="299" r:id="rId41"/>
    <p:sldId id="340" r:id="rId42"/>
    <p:sldId id="301" r:id="rId43"/>
    <p:sldId id="341" r:id="rId44"/>
    <p:sldId id="300" r:id="rId45"/>
    <p:sldId id="342" r:id="rId46"/>
    <p:sldId id="346" r:id="rId47"/>
    <p:sldId id="343" r:id="rId48"/>
    <p:sldId id="344" r:id="rId49"/>
    <p:sldId id="345" r:id="rId50"/>
    <p:sldId id="277" r:id="rId51"/>
    <p:sldId id="279" r:id="rId52"/>
    <p:sldId id="280" r:id="rId53"/>
    <p:sldId id="281" r:id="rId54"/>
    <p:sldId id="284" r:id="rId55"/>
    <p:sldId id="285" r:id="rId56"/>
    <p:sldId id="286" r:id="rId57"/>
    <p:sldId id="289" r:id="rId58"/>
    <p:sldId id="347" r:id="rId59"/>
    <p:sldId id="311" r:id="rId60"/>
  </p:sldIdLst>
  <p:sldSz cx="9144000" cy="6858000" type="screen4x3"/>
  <p:notesSz cx="6858000" cy="9144000"/>
  <p:defaultTextStyle>
    <a:defPPr>
      <a:defRPr lang="id-ID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4780" autoAdjust="0"/>
    <p:restoredTop sz="94660"/>
  </p:normalViewPr>
  <p:slideViewPr>
    <p:cSldViewPr snapToGrid="0">
      <p:cViewPr varScale="1">
        <p:scale>
          <a:sx n="71" d="100"/>
          <a:sy n="71" d="100"/>
        </p:scale>
        <p:origin x="352" y="18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0" d="100"/>
          <a:sy n="90" d="100"/>
        </p:scale>
        <p:origin x="3696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presProps" Target="pres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tableStyles" Target="tableStyles.xml"/><Relationship Id="rId5" Type="http://schemas.openxmlformats.org/officeDocument/2006/relationships/slide" Target="slides/slide2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viewProps" Target="viewProp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0DD337-6DA0-443D-B66A-851E4657E454}" type="datetimeFigureOut">
              <a:rPr lang="id-ID" smtClean="0"/>
              <a:t>09/08/19</a:t>
            </a:fld>
            <a:endParaRPr lang="id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866E5B-5AB9-40A0-ACF2-7BF32295F0B3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48850601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ABA3FA-A0AA-4211-8CAF-F15B104CC6F9}" type="datetimeFigureOut">
              <a:rPr lang="id-ID" smtClean="0"/>
              <a:t>09/08/19</a:t>
            </a:fld>
            <a:endParaRPr lang="id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d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48818C-C5E6-444A-A9F7-917A97CA3904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1172067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t>4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9300699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t>8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2169615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t>42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1068724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t>48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2674257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19100" y="2476499"/>
            <a:ext cx="5419725" cy="1419226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4000" baseline="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id-ID" dirty="0"/>
              <a:t>Judul Pembahasan Pertemuan Disini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19100" y="3927809"/>
            <a:ext cx="4143375" cy="381000"/>
          </a:xfrm>
        </p:spPr>
        <p:txBody>
          <a:bodyPr anchor="ctr">
            <a:normAutofit/>
          </a:bodyPr>
          <a:lstStyle>
            <a:lvl1pPr marL="0" indent="0" algn="l">
              <a:buNone/>
              <a:defRPr sz="1600" baseline="0">
                <a:solidFill>
                  <a:schemeClr val="bg2">
                    <a:lumMod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d-ID" dirty="0"/>
              <a:t>Nama Pengajar Tulis Disini</a:t>
            </a:r>
            <a:endParaRPr lang="en-US" dirty="0"/>
          </a:p>
        </p:txBody>
      </p:sp>
      <p:sp>
        <p:nvSpPr>
          <p:cNvPr id="10" name="TextBox 9"/>
          <p:cNvSpPr txBox="1"/>
          <p:nvPr userDrawn="1"/>
        </p:nvSpPr>
        <p:spPr>
          <a:xfrm>
            <a:off x="419100" y="2181225"/>
            <a:ext cx="54197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075" dirty="0">
                <a:solidFill>
                  <a:schemeClr val="bg2">
                    <a:lumMod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Program Fresh</a:t>
            </a:r>
            <a:r>
              <a:rPr lang="id-ID" sz="1075" baseline="0" dirty="0">
                <a:solidFill>
                  <a:schemeClr val="bg2">
                    <a:lumMod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Graduate Academy Digital Talent Scholarship 2019 | Machine Learning</a:t>
            </a:r>
            <a:endParaRPr lang="id-ID" sz="1075" dirty="0">
              <a:solidFill>
                <a:schemeClr val="bg2">
                  <a:lumMod val="2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2105" y="97208"/>
            <a:ext cx="1432672" cy="62262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" y="5843925"/>
            <a:ext cx="666547" cy="68674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52" r="5618" b="19924"/>
          <a:stretch/>
        </p:blipFill>
        <p:spPr>
          <a:xfrm>
            <a:off x="1220910" y="5854811"/>
            <a:ext cx="720077" cy="686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2955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64ECD-F2B0-44D1-992E-0F49C2E593D2}" type="datetime1">
              <a:rPr lang="id-ID" smtClean="0"/>
              <a:t>09/08/19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/>
              <a:t>Judul Pembahasan Pertemuan Disini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1352061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F1FB1-9DC8-4182-AAB3-B02C9D0F0BA5}" type="datetime1">
              <a:rPr lang="id-ID" smtClean="0"/>
              <a:t>09/08/19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/>
              <a:t>Judul Pembahasan Pertemuan Disini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7957753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0B9E44-024E-465F-A951-56DCD1CCB136}" type="datetime1">
              <a:rPr lang="id-ID" smtClean="0"/>
              <a:t>09/08/19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/>
              <a:t>Judul Pembahasan Pertemuan Disini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5215183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CFE39-9864-46D6-9AC0-2F14619F4853}" type="datetime1">
              <a:rPr lang="id-ID" smtClean="0"/>
              <a:t>09/08/19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/>
              <a:t>Judul Pembahasan Pertemuan Disini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6565859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A8B8B-1B1C-42C4-BE9B-2D151637790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8/9/19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91114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A8B8B-1B1C-42C4-BE9B-2D151637790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8/9/19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071826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A8B8B-1B1C-42C4-BE9B-2D151637790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8/9/19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234465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A8B8B-1B1C-42C4-BE9B-2D151637790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8/9/19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150548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A8B8B-1B1C-42C4-BE9B-2D151637790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8/9/19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392136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A8B8B-1B1C-42C4-BE9B-2D151637790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8/9/19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83988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52337" y="406484"/>
            <a:ext cx="7347283" cy="854074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4897" y="1451811"/>
            <a:ext cx="8814723" cy="47244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84897" y="6424196"/>
            <a:ext cx="1467440" cy="365125"/>
          </a:xfrm>
        </p:spPr>
        <p:txBody>
          <a:bodyPr/>
          <a:lstStyle/>
          <a:p>
            <a:fld id="{EDFBBC74-4B99-4212-A7D9-0CF121B94CA0}" type="datetime1">
              <a:rPr lang="id-ID" smtClean="0"/>
              <a:t>09/08/19</a:t>
            </a:fld>
            <a:endParaRPr lang="id-ID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54385" y="6423529"/>
            <a:ext cx="4475746" cy="365125"/>
          </a:xfrm>
        </p:spPr>
        <p:txBody>
          <a:bodyPr/>
          <a:lstStyle/>
          <a:p>
            <a:r>
              <a:rPr lang="id-ID"/>
              <a:t>Judul Pembahasan Pertemuan Disini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93242" y="6249152"/>
            <a:ext cx="906378" cy="54451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F0E258F-04D6-46E9-8B77-0866F5CD991D}" type="slidenum">
              <a:rPr lang="id-ID" smtClean="0"/>
              <a:pPr/>
              <a:t>‹#›</a:t>
            </a:fld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18297231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A8B8B-1B1C-42C4-BE9B-2D151637790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8/9/19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302371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A8B8B-1B1C-42C4-BE9B-2D151637790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8/9/19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750520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A8B8B-1B1C-42C4-BE9B-2D151637790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8/9/19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832081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A8B8B-1B1C-42C4-BE9B-2D151637790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8/9/19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750874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A8B8B-1B1C-42C4-BE9B-2D151637790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8/9/19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16124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A8B8B-1B1C-42C4-BE9B-2D151637790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8/9/19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207461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A8B8B-1B1C-42C4-BE9B-2D151637790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8/9/19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043082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A8B8B-1B1C-42C4-BE9B-2D151637790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8/9/19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597968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A8B8B-1B1C-42C4-BE9B-2D151637790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8/9/19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195557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A8B8B-1B1C-42C4-BE9B-2D151637790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8/9/19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79085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321843" y="2948156"/>
            <a:ext cx="6184483" cy="1315453"/>
          </a:xfrm>
          <a:noFill/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4000" baseline="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id-ID" dirty="0"/>
              <a:t>Judul Section / Bagian Klik Disini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317581" y="2534653"/>
            <a:ext cx="6188745" cy="300078"/>
          </a:xfrm>
          <a:noFill/>
        </p:spPr>
        <p:txBody>
          <a:bodyPr anchor="ctr">
            <a:normAutofit/>
          </a:bodyPr>
          <a:lstStyle>
            <a:lvl1pPr marL="0" indent="0">
              <a:buNone/>
              <a:defRPr sz="1800" baseline="0">
                <a:solidFill>
                  <a:schemeClr val="bg2">
                    <a:lumMod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d-ID" dirty="0"/>
              <a:t>Bagian berapa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EA055-A846-4A99-AE5D-0A67ADD4E3EF}" type="datetime1">
              <a:rPr lang="id-ID" smtClean="0"/>
              <a:t>09/08/19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/>
              <a:t>Judul Pembahasan Pertemuan Disini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t>‹#›</a:t>
            </a:fld>
            <a:endParaRPr lang="id-ID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719" y="2582779"/>
            <a:ext cx="1471628" cy="1640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52132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A8B8B-1B1C-42C4-BE9B-2D151637790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8/9/19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706037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A8B8B-1B1C-42C4-BE9B-2D151637790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8/9/19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144726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A8B8B-1B1C-42C4-BE9B-2D151637790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8/9/19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566654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A8B8B-1B1C-42C4-BE9B-2D151637790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8/9/19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629963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A8B8B-1B1C-42C4-BE9B-2D151637790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8/9/19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252885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A8B8B-1B1C-42C4-BE9B-2D151637790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8/9/19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49554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4898" y="1427747"/>
            <a:ext cx="4329952" cy="4749216"/>
          </a:xfrm>
        </p:spPr>
        <p:txBody>
          <a:bodyPr anchor="ctr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427747"/>
            <a:ext cx="4378492" cy="4749216"/>
          </a:xfrm>
        </p:spPr>
        <p:txBody>
          <a:bodyPr anchor="ctr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44607-3AC7-44C9-B2F9-3FA97C501EA1}" type="datetime1">
              <a:rPr lang="id-ID" smtClean="0"/>
              <a:t>09/08/19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/>
              <a:t>Judul Pembahasan Pertemuan Disini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2199298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nippet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86400" y="1427747"/>
            <a:ext cx="3521242" cy="4749216"/>
          </a:xfrm>
        </p:spPr>
        <p:txBody>
          <a:bodyPr anchor="ctr"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44607-3AC7-44C9-B2F9-3FA97C501EA1}" type="datetime1">
              <a:rPr lang="id-ID" smtClean="0"/>
              <a:t>09/08/19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/>
              <a:t>Judul Pembahasan Pertemuan Disini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t>‹#›</a:t>
            </a:fld>
            <a:endParaRPr lang="id-ID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184898" y="1427747"/>
            <a:ext cx="5197228" cy="4749216"/>
          </a:xfrm>
          <a:ln>
            <a:solidFill>
              <a:schemeClr val="tx1"/>
            </a:solidFill>
            <a:prstDash val="lgDash"/>
          </a:ln>
        </p:spPr>
        <p:txBody>
          <a:bodyPr anchor="ctr">
            <a:normAutofit/>
          </a:bodyPr>
          <a:lstStyle>
            <a:lvl1pPr marL="88900" indent="0">
              <a:buNone/>
              <a:defRPr sz="1100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4378864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4898" y="1427747"/>
            <a:ext cx="4313284" cy="846472"/>
          </a:xfrm>
        </p:spPr>
        <p:txBody>
          <a:bodyPr anchor="ctr"/>
          <a:lstStyle>
            <a:lvl1pPr marL="0" indent="0" algn="ctr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4898" y="2274219"/>
            <a:ext cx="4313284" cy="391544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427747"/>
            <a:ext cx="4378492" cy="846472"/>
          </a:xfrm>
        </p:spPr>
        <p:txBody>
          <a:bodyPr anchor="ctr"/>
          <a:lstStyle>
            <a:lvl1pPr marL="0" indent="0" algn="ctr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274219"/>
            <a:ext cx="4378492" cy="391544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D2D5D-135A-408F-AB4B-DEF58244B559}" type="datetime1">
              <a:rPr lang="id-ID" smtClean="0"/>
              <a:t>09/08/19</a:t>
            </a:fld>
            <a:endParaRPr lang="id-ID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/>
              <a:t>Judul Pembahasan Pertemuan Disini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t>‹#›</a:t>
            </a:fld>
            <a:endParaRPr lang="id-ID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1652338" y="412469"/>
            <a:ext cx="7355304" cy="84280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00485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4D08C-D587-43D2-BBFF-528B8667D40E}" type="datetime1">
              <a:rPr lang="id-ID" smtClean="0"/>
              <a:t>09/08/19</a:t>
            </a:fld>
            <a:endParaRPr lang="id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/>
              <a:t>Judul Pembahasan Pertemuan Disini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5371369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C85E6-33D1-42FB-BDE5-D6E134B26CA8}" type="datetime1">
              <a:rPr lang="id-ID" smtClean="0"/>
              <a:t>09/08/19</a:t>
            </a:fld>
            <a:endParaRPr lang="id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/>
              <a:t>Judul Pembahasan Pertemuan Disini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t>‹#›</a:t>
            </a:fld>
            <a:endParaRPr lang="id-ID"/>
          </a:p>
        </p:txBody>
      </p:sp>
      <p:sp>
        <p:nvSpPr>
          <p:cNvPr id="5" name="Picture Placeholder 11"/>
          <p:cNvSpPr>
            <a:spLocks noGrp="1"/>
          </p:cNvSpPr>
          <p:nvPr>
            <p:ph type="pic" sz="quarter" idx="13"/>
          </p:nvPr>
        </p:nvSpPr>
        <p:spPr>
          <a:xfrm>
            <a:off x="184897" y="1556084"/>
            <a:ext cx="8822577" cy="4122821"/>
          </a:xfrm>
        </p:spPr>
        <p:txBody>
          <a:bodyPr/>
          <a:lstStyle/>
          <a:p>
            <a:endParaRPr lang="id-ID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03094" y="412469"/>
            <a:ext cx="6304548" cy="84280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643243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A72E8-F829-4F58-BC39-B9C4A8118BE9}" type="datetime1">
              <a:rPr lang="id-ID" smtClean="0"/>
              <a:t>09/08/19</a:t>
            </a:fld>
            <a:endParaRPr lang="id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362034" y="6420518"/>
            <a:ext cx="4475746" cy="365125"/>
          </a:xfrm>
        </p:spPr>
        <p:txBody>
          <a:bodyPr/>
          <a:lstStyle/>
          <a:p>
            <a:r>
              <a:rPr lang="id-ID" dirty="0"/>
              <a:t>Judul Pembahasan Pertemuan Disini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093243" y="6420519"/>
            <a:ext cx="914400" cy="365125"/>
          </a:xfrm>
        </p:spPr>
        <p:txBody>
          <a:bodyPr/>
          <a:lstStyle>
            <a:lvl1pPr>
              <a:defRPr sz="105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DF0E258F-04D6-46E9-8B77-0866F5CD991D}" type="slidenum">
              <a:rPr lang="id-ID" smtClean="0"/>
              <a:pPr/>
              <a:t>‹#›</a:t>
            </a:fld>
            <a:endParaRPr lang="id-ID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13" r="7281" b="22399"/>
          <a:stretch/>
        </p:blipFill>
        <p:spPr>
          <a:xfrm>
            <a:off x="508617" y="121182"/>
            <a:ext cx="363863" cy="34344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762" y="113994"/>
            <a:ext cx="806818" cy="35063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13" y="121182"/>
            <a:ext cx="333345" cy="343446"/>
          </a:xfrm>
          <a:prstGeom prst="rect">
            <a:avLst/>
          </a:prstGeom>
        </p:spPr>
      </p:pic>
      <p:sp>
        <p:nvSpPr>
          <p:cNvPr id="12" name="Picture Placeholder 11"/>
          <p:cNvSpPr>
            <a:spLocks noGrp="1"/>
          </p:cNvSpPr>
          <p:nvPr>
            <p:ph type="pic" sz="quarter" idx="13"/>
          </p:nvPr>
        </p:nvSpPr>
        <p:spPr>
          <a:xfrm>
            <a:off x="184897" y="585809"/>
            <a:ext cx="8822577" cy="5762353"/>
          </a:xfrm>
        </p:spPr>
        <p:txBody>
          <a:bodyPr/>
          <a:lstStyle/>
          <a:p>
            <a:endParaRPr lang="id-ID" dirty="0"/>
          </a:p>
        </p:txBody>
      </p:sp>
      <p:sp>
        <p:nvSpPr>
          <p:cNvPr id="13" name="TextBox 12"/>
          <p:cNvSpPr txBox="1"/>
          <p:nvPr userDrawn="1"/>
        </p:nvSpPr>
        <p:spPr>
          <a:xfrm>
            <a:off x="3916279" y="45113"/>
            <a:ext cx="509136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d-ID" sz="900" dirty="0">
                <a:solidFill>
                  <a:schemeClr val="bg2">
                    <a:lumMod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Program Fresh</a:t>
            </a:r>
            <a:r>
              <a:rPr lang="id-ID" sz="900" baseline="0" dirty="0">
                <a:solidFill>
                  <a:schemeClr val="bg2">
                    <a:lumMod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Graduate Academy Digital Talent Scholarship 2019 | Machine Learning</a:t>
            </a:r>
            <a:endParaRPr lang="id-ID" sz="900" dirty="0">
              <a:solidFill>
                <a:schemeClr val="bg2">
                  <a:lumMod val="2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78859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4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334127" y="6420519"/>
            <a:ext cx="447574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id-ID"/>
              <a:t>Judul Pembahasan Pertemuan Disini</a:t>
            </a:r>
            <a:endParaRPr lang="id-ID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52338" y="412469"/>
            <a:ext cx="7355304" cy="8428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4897" y="1459832"/>
            <a:ext cx="8822745" cy="470894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4898" y="6420519"/>
            <a:ext cx="1467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E27B2D-B4C3-4BC8-8932-D94CD54BC8D5}" type="datetime1">
              <a:rPr lang="id-ID" smtClean="0"/>
              <a:t>09/08/19</a:t>
            </a:fld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93243" y="6241131"/>
            <a:ext cx="914400" cy="54451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600">
                <a:solidFill>
                  <a:schemeClr val="bg1"/>
                </a:solidFill>
              </a:defRPr>
            </a:lvl1pPr>
          </a:lstStyle>
          <a:p>
            <a:fld id="{DF0E258F-04D6-46E9-8B77-0866F5CD991D}" type="slidenum">
              <a:rPr lang="id-ID" smtClean="0"/>
              <a:pPr/>
              <a:t>‹#›</a:t>
            </a:fld>
            <a:endParaRPr lang="id-ID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13" r="7281" b="22399"/>
          <a:stretch/>
        </p:blipFill>
        <p:spPr>
          <a:xfrm>
            <a:off x="609056" y="87767"/>
            <a:ext cx="408826" cy="38588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00" y="554599"/>
            <a:ext cx="806818" cy="35063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802" y="75067"/>
            <a:ext cx="385103" cy="396772"/>
          </a:xfrm>
          <a:prstGeom prst="rect">
            <a:avLst/>
          </a:prstGeom>
        </p:spPr>
      </p:pic>
      <p:sp>
        <p:nvSpPr>
          <p:cNvPr id="14" name="TextBox 13"/>
          <p:cNvSpPr txBox="1"/>
          <p:nvPr userDrawn="1"/>
        </p:nvSpPr>
        <p:spPr>
          <a:xfrm>
            <a:off x="3916279" y="45113"/>
            <a:ext cx="509136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d-ID" sz="900" dirty="0">
                <a:solidFill>
                  <a:schemeClr val="bg2">
                    <a:lumMod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Program Fresh</a:t>
            </a:r>
            <a:r>
              <a:rPr lang="id-ID" sz="900" baseline="0" dirty="0">
                <a:solidFill>
                  <a:schemeClr val="bg2">
                    <a:lumMod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Graduate Academy Digital Talent Scholarship 2019 | Machine Learning</a:t>
            </a:r>
            <a:endParaRPr lang="id-ID" sz="900" dirty="0">
              <a:solidFill>
                <a:schemeClr val="bg2">
                  <a:lumMod val="2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22112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73" r:id="rId5"/>
    <p:sldLayoutId id="2147483665" r:id="rId6"/>
    <p:sldLayoutId id="2147483666" r:id="rId7"/>
    <p:sldLayoutId id="2147483667" r:id="rId8"/>
    <p:sldLayoutId id="2147483672" r:id="rId9"/>
    <p:sldLayoutId id="2147483668" r:id="rId10"/>
    <p:sldLayoutId id="2147483669" r:id="rId11"/>
    <p:sldLayoutId id="2147483670" r:id="rId12"/>
    <p:sldLayoutId id="2147483671" r:id="rId13"/>
  </p:sldLayoutIdLst>
  <p:hf hdr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fld id="{89AA8B8B-1B1C-42C4-BE9B-2D151637790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8/9/19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95919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fld id="{89AA8B8B-1B1C-42C4-BE9B-2D151637790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8/9/19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95631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5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7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6.jpeg"/><Relationship Id="rId4" Type="http://schemas.openxmlformats.org/officeDocument/2006/relationships/image" Target="../media/image5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51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54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55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://cs231n.stanford.edu/slides/2017/cs231n_2017_lecture10.pdf" TargetMode="External"/><Relationship Id="rId2" Type="http://schemas.openxmlformats.org/officeDocument/2006/relationships/hyperlink" Target="https://stanford.edu/~shervine/teaching/cs-230/cheatsheet-recurrent-neural-networks#architecture" TargetMode="Externa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46">
            <a:extLst>
              <a:ext uri="{FF2B5EF4-FFF2-40B4-BE49-F238E27FC236}">
                <a16:creationId xmlns:a16="http://schemas.microsoft.com/office/drawing/2014/main" id="{1CA5F2D1-C77B-4614-B681-5858C958408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22" r="2424"/>
          <a:stretch/>
        </p:blipFill>
        <p:spPr>
          <a:xfrm>
            <a:off x="4082473" y="0"/>
            <a:ext cx="5061527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EA70F98-D6BF-44D5-864A-E8B8E6EA8A9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24" t="32986" r="7380" b="34416"/>
          <a:stretch/>
        </p:blipFill>
        <p:spPr>
          <a:xfrm>
            <a:off x="157316" y="5913824"/>
            <a:ext cx="1796982" cy="71044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89B2762-C2F9-4BAC-B1EE-95539397A96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538" y="215576"/>
            <a:ext cx="658757" cy="686745"/>
          </a:xfrm>
          <a:prstGeom prst="rect">
            <a:avLst/>
          </a:prstGeom>
        </p:spPr>
      </p:pic>
      <p:grpSp>
        <p:nvGrpSpPr>
          <p:cNvPr id="46" name="Group 45">
            <a:extLst>
              <a:ext uri="{FF2B5EF4-FFF2-40B4-BE49-F238E27FC236}">
                <a16:creationId xmlns:a16="http://schemas.microsoft.com/office/drawing/2014/main" id="{4B60F85D-D540-4735-B378-D7D9225FE7F3}"/>
              </a:ext>
            </a:extLst>
          </p:cNvPr>
          <p:cNvGrpSpPr/>
          <p:nvPr/>
        </p:nvGrpSpPr>
        <p:grpSpPr>
          <a:xfrm>
            <a:off x="5674242" y="6327045"/>
            <a:ext cx="2170463" cy="378419"/>
            <a:chOff x="4279782" y="5408838"/>
            <a:chExt cx="2170463" cy="378419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2CE453EB-EDB4-49CF-90BE-4F74F5C3CE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79782" y="5490038"/>
              <a:ext cx="216020" cy="216020"/>
            </a:xfrm>
            <a:prstGeom prst="rect">
              <a:avLst/>
            </a:prstGeom>
          </p:spPr>
        </p:pic>
        <p:sp>
          <p:nvSpPr>
            <p:cNvPr id="37" name="Title 1">
              <a:extLst>
                <a:ext uri="{FF2B5EF4-FFF2-40B4-BE49-F238E27FC236}">
                  <a16:creationId xmlns:a16="http://schemas.microsoft.com/office/drawing/2014/main" id="{73E0DBD7-B92C-4F4C-A59F-F8EF3A4C3876}"/>
                </a:ext>
              </a:extLst>
            </p:cNvPr>
            <p:cNvSpPr txBox="1">
              <a:spLocks/>
            </p:cNvSpPr>
            <p:nvPr/>
          </p:nvSpPr>
          <p:spPr>
            <a:xfrm>
              <a:off x="4457102" y="5408838"/>
              <a:ext cx="1993143" cy="37841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fontAlgn="base"/>
              <a:r>
                <a:rPr lang="en-US" sz="1400" dirty="0">
                  <a:solidFill>
                    <a:srgbClr val="4472C4">
                      <a:lumMod val="50000"/>
                    </a:srgbClr>
                  </a:solidFill>
                  <a:latin typeface="HP Simplified" panose="020B0606020204020204" pitchFamily="34" charset="0"/>
                </a:rPr>
                <a:t>digitalent.kominfo.go.id</a:t>
              </a:r>
              <a:endParaRPr lang="en-US" sz="7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endParaRPr>
            </a:p>
          </p:txBody>
        </p:sp>
      </p:grpSp>
      <p:sp>
        <p:nvSpPr>
          <p:cNvPr id="17" name="Title 1">
            <a:extLst>
              <a:ext uri="{FF2B5EF4-FFF2-40B4-BE49-F238E27FC236}">
                <a16:creationId xmlns:a16="http://schemas.microsoft.com/office/drawing/2014/main" id="{FE488684-4B91-45E0-AC48-E54C1020FB09}"/>
              </a:ext>
            </a:extLst>
          </p:cNvPr>
          <p:cNvSpPr txBox="1">
            <a:spLocks/>
          </p:cNvSpPr>
          <p:nvPr/>
        </p:nvSpPr>
        <p:spPr>
          <a:xfrm>
            <a:off x="288983" y="2206282"/>
            <a:ext cx="4457989" cy="26324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/>
            <a:r>
              <a:rPr lang="en-US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DIGITAL TALENT SCHOLARSHIP</a:t>
            </a:r>
          </a:p>
          <a:p>
            <a:pPr fontAlgn="base"/>
            <a:r>
              <a:rPr lang="en-US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2019</a:t>
            </a:r>
            <a:endParaRPr lang="en-US" sz="1800" dirty="0">
              <a:solidFill>
                <a:srgbClr val="4472C4">
                  <a:lumMod val="50000"/>
                </a:srgbClr>
              </a:solidFill>
              <a:latin typeface="HP Simplified" panose="020B060602020402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673" y="186982"/>
            <a:ext cx="666547" cy="68674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1F53AE2-909F-4BA3-9A2B-8D3E4F716EA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763" y="136523"/>
            <a:ext cx="670457" cy="918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4086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492AA3-BB46-F044-8AB4-3875CFCBE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sequence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807DFC8D-BB04-5C47-9ADC-1DEDAD9869F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0350" y="2284413"/>
            <a:ext cx="1638300" cy="3035300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7B5295-432E-EF4B-BA3B-FDE70F8D1FD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Model one to many; </a:t>
            </a:r>
            <a:r>
              <a:rPr lang="en-US" dirty="0" err="1"/>
              <a:t>satu</a:t>
            </a:r>
            <a:r>
              <a:rPr lang="en-US" dirty="0"/>
              <a:t> input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banyak</a:t>
            </a:r>
            <a:r>
              <a:rPr lang="en-US" dirty="0"/>
              <a:t> output</a:t>
            </a:r>
          </a:p>
          <a:p>
            <a:r>
              <a:rPr lang="en-US" dirty="0" err="1"/>
              <a:t>Contoh</a:t>
            </a:r>
            <a:r>
              <a:rPr lang="en-US" dirty="0"/>
              <a:t> </a:t>
            </a:r>
            <a:r>
              <a:rPr lang="en-US" dirty="0" err="1"/>
              <a:t>penggunaan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memodelkan</a:t>
            </a:r>
            <a:r>
              <a:rPr lang="en-US" dirty="0"/>
              <a:t> </a:t>
            </a:r>
            <a:r>
              <a:rPr lang="en-US" i="1" dirty="0"/>
              <a:t>image captioning </a:t>
            </a:r>
            <a:endParaRPr lang="en-US" dirty="0"/>
          </a:p>
          <a:p>
            <a:pPr lvl="1"/>
            <a:r>
              <a:rPr lang="en-US" dirty="0"/>
              <a:t>Input: image </a:t>
            </a:r>
            <a:r>
              <a:rPr lang="en-US" dirty="0">
                <a:sym typeface="Wingdings" pitchFamily="2" charset="2"/>
              </a:rPr>
              <a:t> output: </a:t>
            </a:r>
            <a:r>
              <a:rPr lang="en-US" dirty="0" err="1">
                <a:sym typeface="Wingdings" pitchFamily="2" charset="2"/>
              </a:rPr>
              <a:t>rangkaian</a:t>
            </a:r>
            <a:r>
              <a:rPr lang="en-US" dirty="0">
                <a:sym typeface="Wingdings" pitchFamily="2" charset="2"/>
              </a:rPr>
              <a:t> kata-kata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0D285F-40C1-6B48-BB2C-7AEC296281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44607-3AC7-44C9-B2F9-3FA97C501EA1}" type="datetime1">
              <a:rPr lang="id-ID" smtClean="0"/>
              <a:t>09/08/19</a:t>
            </a:fld>
            <a:endParaRPr lang="id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768E02-70E7-FE43-9702-CBE84E7B7E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/>
              <a:t>Judul Pembahasan Pertemuan Disini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891586-C5D4-4B48-B87F-EDFA9F7983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t>10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1738892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9C4EA4-B600-4C4A-B7A6-70773C935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sequence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AFD4BE2-1F4A-A64A-8F9C-3A65A9C7392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150" y="2252663"/>
            <a:ext cx="1790700" cy="3098800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3B2E02-6E91-984B-BD6E-51EF10DACAE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Model many (input) to one (output)</a:t>
            </a:r>
          </a:p>
          <a:p>
            <a:r>
              <a:rPr lang="en-US" dirty="0" err="1"/>
              <a:t>Contoh</a:t>
            </a:r>
            <a:r>
              <a:rPr lang="en-US" dirty="0"/>
              <a:t> </a:t>
            </a:r>
            <a:r>
              <a:rPr lang="en-US" dirty="0" err="1"/>
              <a:t>kasus</a:t>
            </a:r>
            <a:r>
              <a:rPr lang="en-US" dirty="0"/>
              <a:t>: </a:t>
            </a:r>
            <a:r>
              <a:rPr lang="en-US" i="1" dirty="0"/>
              <a:t>sentiment classification</a:t>
            </a:r>
            <a:endParaRPr lang="en-US" dirty="0"/>
          </a:p>
          <a:p>
            <a:pPr lvl="1"/>
            <a:r>
              <a:rPr lang="en-US" dirty="0"/>
              <a:t>Input: </a:t>
            </a:r>
            <a:r>
              <a:rPr lang="en-US" dirty="0" err="1"/>
              <a:t>rangkaian</a:t>
            </a:r>
            <a:r>
              <a:rPr lang="en-US" dirty="0"/>
              <a:t> kata-kata </a:t>
            </a:r>
            <a:r>
              <a:rPr lang="en-US" dirty="0">
                <a:sym typeface="Wingdings" pitchFamily="2" charset="2"/>
              </a:rPr>
              <a:t> output </a:t>
            </a:r>
            <a:r>
              <a:rPr lang="en-US" dirty="0" err="1">
                <a:sym typeface="Wingdings" pitchFamily="2" charset="2"/>
              </a:rPr>
              <a:t>sentimen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60F9EC-C0DF-5E47-AA70-2877A29C02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44607-3AC7-44C9-B2F9-3FA97C501EA1}" type="datetime1">
              <a:rPr lang="id-ID" smtClean="0"/>
              <a:t>09/08/19</a:t>
            </a:fld>
            <a:endParaRPr lang="id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D7D73A-F6D3-364F-B462-756B7E90B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/>
              <a:t>Judul Pembahasan Pertemuan Disini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2D2E91-C74C-2E46-8F39-19D577F5A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t>11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4953071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65D61-20F7-F848-A840-CD41E791C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sequence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1435732-BBAA-B740-8CA5-FA602030637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850" y="2239963"/>
            <a:ext cx="2781300" cy="3124200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492DA9-F785-5741-84B0-653BC4D33B6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Model many to many</a:t>
            </a:r>
          </a:p>
          <a:p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digunakan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i="1" dirty="0"/>
              <a:t> machine translation</a:t>
            </a:r>
          </a:p>
          <a:p>
            <a:pPr lvl="1"/>
            <a:r>
              <a:rPr lang="en-US" dirty="0"/>
              <a:t>Input: </a:t>
            </a:r>
            <a:r>
              <a:rPr lang="en-US" dirty="0" err="1"/>
              <a:t>rangkaian</a:t>
            </a:r>
            <a:r>
              <a:rPr lang="en-US" dirty="0"/>
              <a:t> kata-kata </a:t>
            </a:r>
            <a:r>
              <a:rPr lang="en-US" dirty="0">
                <a:sym typeface="Wingdings" pitchFamily="2" charset="2"/>
              </a:rPr>
              <a:t> output: </a:t>
            </a:r>
            <a:r>
              <a:rPr lang="en-US" dirty="0" err="1">
                <a:sym typeface="Wingdings" pitchFamily="2" charset="2"/>
              </a:rPr>
              <a:t>rangkaian</a:t>
            </a:r>
            <a:r>
              <a:rPr lang="en-US" dirty="0">
                <a:sym typeface="Wingdings" pitchFamily="2" charset="2"/>
              </a:rPr>
              <a:t> kata-kata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A70AE5-3BFF-4445-8A90-98FD72D12D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44607-3AC7-44C9-B2F9-3FA97C501EA1}" type="datetime1">
              <a:rPr lang="id-ID" smtClean="0"/>
              <a:t>09/08/19</a:t>
            </a:fld>
            <a:endParaRPr lang="id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B39B95-A272-A34B-9B77-84E8940F0A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/>
              <a:t>Judul Pembahasan Pertemuan Disini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88C348-2C8F-7643-A985-E693FBBBF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t>12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9302064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468BA5-9525-EE4F-9F8D-5EB89476F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sequence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9260490D-BB74-F146-B294-89498B2155A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150" y="2252663"/>
            <a:ext cx="1790700" cy="3098800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204A48-0F58-9344-9BDF-51138D37FF2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Model many to many </a:t>
            </a:r>
            <a:r>
              <a:rPr lang="en-US" dirty="0" err="1"/>
              <a:t>lainnya</a:t>
            </a:r>
            <a:endParaRPr lang="en-US" dirty="0"/>
          </a:p>
          <a:p>
            <a:r>
              <a:rPr lang="en-US" dirty="0" err="1"/>
              <a:t>Contoh</a:t>
            </a:r>
            <a:r>
              <a:rPr lang="en-US" dirty="0"/>
              <a:t> </a:t>
            </a:r>
            <a:r>
              <a:rPr lang="en-US" dirty="0" err="1"/>
              <a:t>kasus</a:t>
            </a:r>
            <a:r>
              <a:rPr lang="en-US" dirty="0"/>
              <a:t>: </a:t>
            </a:r>
            <a:r>
              <a:rPr lang="en-US" i="1" dirty="0"/>
              <a:t>video classification on frame</a:t>
            </a:r>
            <a:r>
              <a:rPr lang="en-US" dirty="0"/>
              <a:t>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i="1" dirty="0"/>
              <a:t>name entity recognition	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08C9A9-B086-894B-AC26-E0CC1B505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44607-3AC7-44C9-B2F9-3FA97C501EA1}" type="datetime1">
              <a:rPr lang="id-ID" smtClean="0"/>
              <a:t>09/08/19</a:t>
            </a:fld>
            <a:endParaRPr lang="id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DE0417-743C-CC48-9E78-3C13FC0E69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/>
              <a:t>Judul Pembahasan Pertemuan Disini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567CDB-50A4-0A4B-BBF1-9E1CC71CDC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t>13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7695963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Model Recurrent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EA055-A846-4A99-AE5D-0A67ADD4E3EF}" type="datetime1">
              <a:rPr lang="id-ID" smtClean="0"/>
              <a:t>09/08/19</a:t>
            </a:fld>
            <a:endParaRPr lang="id-ID"/>
          </a:p>
        </p:txBody>
      </p:sp>
      <p:sp>
        <p:nvSpPr>
          <p:cNvPr id="10" name="Content Placeholder 9"/>
          <p:cNvSpPr>
            <a:spLocks noGrp="1"/>
          </p:cNvSpPr>
          <p:nvPr>
            <p:ph sz="half" idx="2"/>
          </p:nvPr>
        </p:nvSpPr>
        <p:spPr/>
        <p:txBody>
          <a:bodyPr anchor="t" anchorCtr="0"/>
          <a:lstStyle/>
          <a:p>
            <a:endParaRPr lang="en-US" dirty="0"/>
          </a:p>
          <a:p>
            <a:endParaRPr lang="en-US" dirty="0"/>
          </a:p>
          <a:p>
            <a:r>
              <a:rPr lang="en-US" dirty="0" err="1"/>
              <a:t>Sebuah</a:t>
            </a:r>
            <a:r>
              <a:rPr lang="en-US" dirty="0"/>
              <a:t> </a:t>
            </a:r>
            <a:r>
              <a:rPr lang="en-US" i="1" dirty="0"/>
              <a:t>Recurrent Neural Network</a:t>
            </a:r>
            <a:r>
              <a:rPr lang="en-US" dirty="0"/>
              <a:t> (RNN) </a:t>
            </a:r>
            <a:r>
              <a:rPr lang="en-US" dirty="0" err="1"/>
              <a:t>cocok</a:t>
            </a:r>
            <a:r>
              <a:rPr lang="en-US" dirty="0"/>
              <a:t> </a:t>
            </a:r>
            <a:r>
              <a:rPr lang="en-US" dirty="0" err="1"/>
              <a:t>digunakan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data </a:t>
            </a:r>
            <a:r>
              <a:rPr lang="en-US" dirty="0" err="1"/>
              <a:t>sekuensial</a:t>
            </a:r>
            <a:r>
              <a:rPr lang="en-US" dirty="0"/>
              <a:t> </a:t>
            </a:r>
            <a:r>
              <a:rPr lang="en-US" dirty="0" err="1"/>
              <a:t>atau</a:t>
            </a:r>
            <a:r>
              <a:rPr lang="en-US" dirty="0"/>
              <a:t> process sequence</a:t>
            </a:r>
          </a:p>
          <a:p>
            <a:r>
              <a:rPr lang="en-US" dirty="0"/>
              <a:t>RNN </a:t>
            </a:r>
            <a:r>
              <a:rPr lang="en-US" dirty="0" err="1"/>
              <a:t>menggunakan</a:t>
            </a:r>
            <a:r>
              <a:rPr lang="en-US" dirty="0"/>
              <a:t> </a:t>
            </a:r>
            <a:r>
              <a:rPr lang="en-US" i="1" dirty="0"/>
              <a:t>state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merekam</a:t>
            </a:r>
            <a:r>
              <a:rPr lang="en-US" dirty="0"/>
              <a:t> output </a:t>
            </a:r>
            <a:r>
              <a:rPr lang="en-US" dirty="0" err="1"/>
              <a:t>pada</a:t>
            </a:r>
            <a:r>
              <a:rPr lang="en-US" dirty="0"/>
              <a:t> </a:t>
            </a:r>
            <a:r>
              <a:rPr lang="en-US" dirty="0" err="1"/>
              <a:t>setiap</a:t>
            </a:r>
            <a:r>
              <a:rPr lang="en-US" dirty="0"/>
              <a:t> </a:t>
            </a:r>
            <a:r>
              <a:rPr lang="en-US" dirty="0" err="1"/>
              <a:t>tahap</a:t>
            </a:r>
            <a:r>
              <a:rPr lang="en-US" dirty="0"/>
              <a:t> yang </a:t>
            </a:r>
            <a:r>
              <a:rPr lang="en-US" dirty="0" err="1"/>
              <a:t>dilalui</a:t>
            </a:r>
            <a:r>
              <a:rPr lang="en-US" dirty="0"/>
              <a:t>. </a:t>
            </a:r>
            <a:r>
              <a:rPr lang="en-US" dirty="0" err="1"/>
              <a:t>Dengan</a:t>
            </a:r>
            <a:r>
              <a:rPr lang="en-US" dirty="0"/>
              <a:t> kata lain, state </a:t>
            </a:r>
            <a:r>
              <a:rPr lang="en-US" dirty="0" err="1"/>
              <a:t>berfungsi</a:t>
            </a:r>
            <a:r>
              <a:rPr lang="en-US" dirty="0"/>
              <a:t> </a:t>
            </a:r>
            <a:r>
              <a:rPr lang="en-US" dirty="0" err="1"/>
              <a:t>sebagai</a:t>
            </a:r>
            <a:r>
              <a:rPr lang="en-US" dirty="0"/>
              <a:t> </a:t>
            </a:r>
            <a:r>
              <a:rPr lang="en-US" dirty="0" err="1"/>
              <a:t>memori</a:t>
            </a:r>
            <a:r>
              <a:rPr lang="en-US" dirty="0"/>
              <a:t> </a:t>
            </a:r>
            <a:r>
              <a:rPr lang="en-US" dirty="0" err="1"/>
              <a:t>bagi</a:t>
            </a:r>
            <a:r>
              <a:rPr lang="en-US" dirty="0"/>
              <a:t> RNN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id-ID" dirty="0">
                <a:sym typeface="+mn-ea"/>
              </a:rPr>
              <a:t>Recurrent Neural Network</a:t>
            </a:r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t>14</a:t>
            </a:fld>
            <a:endParaRPr lang="id-ID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7DB477A-544B-4473-B8DB-492E2DC68C3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51" y="50584"/>
            <a:ext cx="359493" cy="492676"/>
          </a:xfrm>
          <a:prstGeom prst="rect">
            <a:avLst/>
          </a:prstGeom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4F4AEA59-EBCD-4C4B-93EE-6BFE07169D9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6577" y="2173293"/>
            <a:ext cx="1435100" cy="2857500"/>
          </a:xfrm>
        </p:spPr>
      </p:pic>
    </p:spTree>
    <p:extLst>
      <p:ext uri="{BB962C8B-B14F-4D97-AF65-F5344CB8AC3E}">
        <p14:creationId xmlns:p14="http://schemas.microsoft.com/office/powerpoint/2010/main" val="868239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E23F50-BB1A-1C4E-92B9-A4EE50AB86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RNN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49CDD986-2B01-614E-BBBB-95433591AC6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786" y="2104582"/>
            <a:ext cx="7123596" cy="2881756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DE8E04-2545-1841-96A7-A3C93098E4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44607-3AC7-44C9-B2F9-3FA97C501EA1}" type="datetime1">
              <a:rPr lang="id-ID" smtClean="0"/>
              <a:t>09/08/19</a:t>
            </a:fld>
            <a:endParaRPr lang="id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254185-1913-E54F-8BCF-7AEDE20C8B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/>
              <a:t>Judul Pembahasan Pertemuan Disini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28D8E8-05AC-F940-8542-2B8F2754D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t>15</a:t>
            </a:fld>
            <a:endParaRPr lang="id-ID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0BCB7C4-DBF2-3F4F-9B62-790A3A0A7AED}"/>
              </a:ext>
            </a:extLst>
          </p:cNvPr>
          <p:cNvSpPr txBox="1"/>
          <p:nvPr/>
        </p:nvSpPr>
        <p:spPr>
          <a:xfrm>
            <a:off x="712786" y="5835647"/>
            <a:ext cx="42087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Note that the same function and </a:t>
            </a:r>
            <a:br>
              <a:rPr lang="en-US" sz="1400" dirty="0"/>
            </a:br>
            <a:r>
              <a:rPr lang="en-US" sz="1400" dirty="0"/>
              <a:t>the same set of parameters are used at every time step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68919CC-1E29-9040-8D8E-F0D33E853BA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51" y="50584"/>
            <a:ext cx="359493" cy="492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3055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BD8215-A765-2A48-860C-4E3860437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Vanilla RNN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87C2E41C-B7B9-B249-B89A-48F21BF9C93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3138" y="2021304"/>
            <a:ext cx="6441239" cy="3019796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E52218-E53D-7644-9973-FEAE3CDCF4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44607-3AC7-44C9-B2F9-3FA97C501EA1}" type="datetime1">
              <a:rPr lang="id-ID" smtClean="0"/>
              <a:t>09/08/19</a:t>
            </a:fld>
            <a:endParaRPr lang="id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C523F1-FED5-B445-AED3-5CF7417406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/>
              <a:t>Judul Pembahasan Pertemuan Disini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AB1DF2-8C93-8E4F-8EB9-99BA0327CE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t>16</a:t>
            </a:fld>
            <a:endParaRPr lang="id-ID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C7CA3BE-529A-014D-9DFF-2D2618CD3C3C}"/>
              </a:ext>
            </a:extLst>
          </p:cNvPr>
          <p:cNvSpPr txBox="1"/>
          <p:nvPr/>
        </p:nvSpPr>
        <p:spPr>
          <a:xfrm>
            <a:off x="1466765" y="5717911"/>
            <a:ext cx="41207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The state consists of a single “hidden” vector </a:t>
            </a:r>
            <a:r>
              <a:rPr lang="en-US" sz="1600" b="1" dirty="0"/>
              <a:t>h</a:t>
            </a:r>
            <a:r>
              <a:rPr lang="en-US" sz="1600" dirty="0"/>
              <a:t>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03FA1A8-ED51-A842-BCB2-3FE396A9F3A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51" y="50584"/>
            <a:ext cx="359493" cy="492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372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8002FE-D58A-4B44-B28F-E7B118CC7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RNN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E1E7312-746D-3B4B-8B26-FB0470210C4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276" y="2053386"/>
            <a:ext cx="7776154" cy="3272589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99AD78-A384-1D43-A2B2-5FB146BDB9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44607-3AC7-44C9-B2F9-3FA97C501EA1}" type="datetime1">
              <a:rPr lang="id-ID" smtClean="0"/>
              <a:t>09/08/19</a:t>
            </a:fld>
            <a:endParaRPr lang="id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280266-71FE-3E49-A1C2-886DFD216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/>
              <a:t>Judul Pembahasan Pertemuan Disini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EBB5DC-923D-124E-9E11-5731BFCDD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t>17</a:t>
            </a:fld>
            <a:endParaRPr lang="id-ID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1650611-A25E-224C-84BA-CBB982E668E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51" y="50584"/>
            <a:ext cx="359493" cy="492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5642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8002FE-D58A-4B44-B28F-E7B118CC7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RNN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E1E7312-746D-3B4B-8B26-FB0470210C4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150" y="2159057"/>
            <a:ext cx="7776154" cy="3125415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99AD78-A384-1D43-A2B2-5FB146BDB9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44607-3AC7-44C9-B2F9-3FA97C501EA1}" type="datetime1">
              <a:rPr lang="id-ID" smtClean="0"/>
              <a:t>09/08/19</a:t>
            </a:fld>
            <a:endParaRPr lang="id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280266-71FE-3E49-A1C2-886DFD216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/>
              <a:t>Judul Pembahasan Pertemuan Disini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EBB5DC-923D-124E-9E11-5731BFCDD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t>18</a:t>
            </a:fld>
            <a:endParaRPr lang="id-ID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B3EB693-9D64-8242-80D3-2D3B658A1C9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51" y="50584"/>
            <a:ext cx="359493" cy="492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7334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8002FE-D58A-4B44-B28F-E7B118CC7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RNN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E1E7312-746D-3B4B-8B26-FB0470210C4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388" y="2159057"/>
            <a:ext cx="7737677" cy="3125415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99AD78-A384-1D43-A2B2-5FB146BDB9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44607-3AC7-44C9-B2F9-3FA97C501EA1}" type="datetime1">
              <a:rPr lang="id-ID" smtClean="0"/>
              <a:t>09/08/19</a:t>
            </a:fld>
            <a:endParaRPr lang="id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280266-71FE-3E49-A1C2-886DFD216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/>
              <a:t>Judul Pembahasan Pertemuan Disini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EBB5DC-923D-124E-9E11-5731BFCDD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t>19</a:t>
            </a:fld>
            <a:endParaRPr lang="id-ID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417604B-E6F2-BD48-A86C-CF6F0DE20AB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51" y="50584"/>
            <a:ext cx="359493" cy="492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4889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D" sz="3200" dirty="0"/>
              <a:t>Deep Learning </a:t>
            </a:r>
            <a:r>
              <a:rPr lang="id-ID" sz="3200" dirty="0"/>
              <a:t>: </a:t>
            </a:r>
            <a:r>
              <a:rPr lang="en-ID" sz="3200" dirty="0"/>
              <a:t>Recurrent Neural Networks (RNN)</a:t>
            </a:r>
            <a:endParaRPr lang="id-ID" sz="3200" dirty="0"/>
          </a:p>
        </p:txBody>
      </p:sp>
      <p:sp>
        <p:nvSpPr>
          <p:cNvPr id="8" name="Subtitle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d-ID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3B6D5A-C06A-44C1-AAD6-E70DBC2EED9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" y="5687577"/>
            <a:ext cx="670457" cy="918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773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8002FE-D58A-4B44-B28F-E7B118CC7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RNN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E1E7312-746D-3B4B-8B26-FB0470210C4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900" y="2159057"/>
            <a:ext cx="7550652" cy="3125415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99AD78-A384-1D43-A2B2-5FB146BDB9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44607-3AC7-44C9-B2F9-3FA97C501EA1}" type="datetime1">
              <a:rPr lang="id-ID" smtClean="0"/>
              <a:t>09/08/19</a:t>
            </a:fld>
            <a:endParaRPr lang="id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280266-71FE-3E49-A1C2-886DFD216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/>
              <a:t>Judul Pembahasan Pertemuan Disini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EBB5DC-923D-124E-9E11-5731BFCDD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t>20</a:t>
            </a:fld>
            <a:endParaRPr lang="id-ID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5AA6E7F-01E1-A24D-8B2E-4B08A7156B8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51" y="50584"/>
            <a:ext cx="359493" cy="492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7773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8002FE-D58A-4B44-B28F-E7B118CC7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RNN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E1E7312-746D-3B4B-8B26-FB0470210C4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280" y="2159057"/>
            <a:ext cx="7045891" cy="3125415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99AD78-A384-1D43-A2B2-5FB146BDB9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44607-3AC7-44C9-B2F9-3FA97C501EA1}" type="datetime1">
              <a:rPr lang="id-ID" smtClean="0"/>
              <a:t>09/08/19</a:t>
            </a:fld>
            <a:endParaRPr lang="id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280266-71FE-3E49-A1C2-886DFD216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/>
              <a:t>Judul Pembahasan Pertemuan Disini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EBB5DC-923D-124E-9E11-5731BFCDD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t>21</a:t>
            </a:fld>
            <a:endParaRPr lang="id-ID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7C483A4-56BD-6843-A932-8E36E88FFDC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51" y="50584"/>
            <a:ext cx="359493" cy="492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5629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8002FE-D58A-4B44-B28F-E7B118CC7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RNN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E1E7312-746D-3B4B-8B26-FB0470210C4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280" y="2198510"/>
            <a:ext cx="7045891" cy="3046509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99AD78-A384-1D43-A2B2-5FB146BDB9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44607-3AC7-44C9-B2F9-3FA97C501EA1}" type="datetime1">
              <a:rPr lang="id-ID" smtClean="0"/>
              <a:t>09/08/19</a:t>
            </a:fld>
            <a:endParaRPr lang="id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280266-71FE-3E49-A1C2-886DFD216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/>
              <a:t>Judul Pembahasan Pertemuan Disini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EBB5DC-923D-124E-9E11-5731BFCDD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t>22</a:t>
            </a:fld>
            <a:endParaRPr lang="id-ID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2B37B4-4E79-5C41-A3DF-92885F475B76}"/>
              </a:ext>
            </a:extLst>
          </p:cNvPr>
          <p:cNvSpPr txBox="1"/>
          <p:nvPr/>
        </p:nvSpPr>
        <p:spPr>
          <a:xfrm>
            <a:off x="918618" y="5849702"/>
            <a:ext cx="47761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Menghitung</a:t>
            </a:r>
            <a:r>
              <a:rPr lang="en-US" sz="1600" dirty="0"/>
              <a:t> loss function L, </a:t>
            </a:r>
            <a:r>
              <a:rPr lang="en-US" sz="1600" dirty="0" err="1"/>
              <a:t>untuk</a:t>
            </a:r>
            <a:r>
              <a:rPr lang="en-US" sz="1600" dirty="0"/>
              <a:t> </a:t>
            </a:r>
            <a:r>
              <a:rPr lang="en-US" sz="1600" dirty="0" err="1"/>
              <a:t>mengevaluasi</a:t>
            </a:r>
            <a:r>
              <a:rPr lang="en-US" sz="1600" dirty="0"/>
              <a:t> model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2CEDFAD-482E-7C45-984D-B83A65D0670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51" y="50584"/>
            <a:ext cx="359493" cy="492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8297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8002FE-D58A-4B44-B28F-E7B118CC7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RNN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E1E7312-746D-3B4B-8B26-FB0470210C4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030" y="1965080"/>
            <a:ext cx="6498914" cy="3279940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99AD78-A384-1D43-A2B2-5FB146BDB9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44607-3AC7-44C9-B2F9-3FA97C501EA1}" type="datetime1">
              <a:rPr lang="id-ID" smtClean="0"/>
              <a:t>09/08/19</a:t>
            </a:fld>
            <a:endParaRPr lang="id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280266-71FE-3E49-A1C2-886DFD216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/>
              <a:t>Judul Pembahasan Pertemuan Disini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EBB5DC-923D-124E-9E11-5731BFCDD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t>23</a:t>
            </a:fld>
            <a:endParaRPr lang="id-ID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2B37B4-4E79-5C41-A3DF-92885F475B76}"/>
              </a:ext>
            </a:extLst>
          </p:cNvPr>
          <p:cNvSpPr txBox="1"/>
          <p:nvPr/>
        </p:nvSpPr>
        <p:spPr>
          <a:xfrm>
            <a:off x="918618" y="5849702"/>
            <a:ext cx="47761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Menghitung</a:t>
            </a:r>
            <a:r>
              <a:rPr lang="en-US" sz="1600" dirty="0"/>
              <a:t> loss function L, </a:t>
            </a:r>
            <a:r>
              <a:rPr lang="en-US" sz="1600" dirty="0" err="1"/>
              <a:t>untuk</a:t>
            </a:r>
            <a:r>
              <a:rPr lang="en-US" sz="1600" dirty="0"/>
              <a:t> </a:t>
            </a:r>
            <a:r>
              <a:rPr lang="en-US" sz="1600" dirty="0" err="1"/>
              <a:t>mengevaluasi</a:t>
            </a:r>
            <a:r>
              <a:rPr lang="en-US" sz="1600" dirty="0"/>
              <a:t> model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F901D0D-DCA1-BD42-9E07-0CF1CB0C27B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51" y="50584"/>
            <a:ext cx="359493" cy="492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6237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8002FE-D58A-4B44-B28F-E7B118CC7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RNN: Many to One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E1E7312-746D-3B4B-8B26-FB0470210C4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34" y="2198510"/>
            <a:ext cx="6885383" cy="3046509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99AD78-A384-1D43-A2B2-5FB146BDB9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44607-3AC7-44C9-B2F9-3FA97C501EA1}" type="datetime1">
              <a:rPr lang="id-ID" smtClean="0"/>
              <a:t>09/08/19</a:t>
            </a:fld>
            <a:endParaRPr lang="id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280266-71FE-3E49-A1C2-886DFD216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/>
              <a:t>Judul Pembahasan Pertemuan Disini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EBB5DC-923D-124E-9E11-5731BFCDD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t>24</a:t>
            </a:fld>
            <a:endParaRPr lang="id-ID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A6916B0-8741-2141-A5E3-776A838310D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51" y="50584"/>
            <a:ext cx="359493" cy="492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4955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8002FE-D58A-4B44-B28F-E7B118CC7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RNN: One to Many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E1E7312-746D-3B4B-8B26-FB0470210C4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298" y="2198510"/>
            <a:ext cx="6611855" cy="3046509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99AD78-A384-1D43-A2B2-5FB146BDB9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44607-3AC7-44C9-B2F9-3FA97C501EA1}" type="datetime1">
              <a:rPr lang="id-ID" smtClean="0"/>
              <a:t>09/08/19</a:t>
            </a:fld>
            <a:endParaRPr lang="id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280266-71FE-3E49-A1C2-886DFD216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/>
              <a:t>Judul Pembahasan Pertemuan Disini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EBB5DC-923D-124E-9E11-5731BFCDD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t>25</a:t>
            </a:fld>
            <a:endParaRPr lang="id-ID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F18AA1E-A0C1-F94F-9E05-511D1B699E1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51" y="50584"/>
            <a:ext cx="359493" cy="492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7591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83B8A7-B466-4242-957E-400350AEF8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Ex: character-level language model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4D4FC4CD-7CE6-944B-9376-28201F83368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150" y="2513302"/>
            <a:ext cx="5338826" cy="3177532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B9A7A0-E76B-3A42-9911-B6BAB7DD8E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97296" y="1427747"/>
            <a:ext cx="3210346" cy="4749216"/>
          </a:xfrm>
        </p:spPr>
        <p:txBody>
          <a:bodyPr/>
          <a:lstStyle/>
          <a:p>
            <a:r>
              <a:rPr lang="en-US" dirty="0"/>
              <a:t>Vocabulary: [h, e, l, o]</a:t>
            </a:r>
          </a:p>
          <a:p>
            <a:r>
              <a:rPr lang="en-US" dirty="0"/>
              <a:t>Example training sequence: “hello”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A1B75C-D7EB-2C44-8DEF-0AA013D8B8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44607-3AC7-44C9-B2F9-3FA97C501EA1}" type="datetime1">
              <a:rPr lang="id-ID" smtClean="0"/>
              <a:t>09/08/19</a:t>
            </a:fld>
            <a:endParaRPr lang="id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33E8C5-AEC9-5D44-A4FB-215772AA9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/>
              <a:t>Judul Pembahasan Pertemuan Disini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5CABE1-F4BA-7845-88A9-1BBFEA4FD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t>26</a:t>
            </a:fld>
            <a:endParaRPr lang="id-ID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5E4CC98-AF92-324A-A354-4DD10545B4C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51" y="50584"/>
            <a:ext cx="359493" cy="492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1742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83B8A7-B466-4242-957E-400350AEF8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Ex: character-level language model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4D4FC4CD-7CE6-944B-9376-28201F83368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898" y="1737360"/>
            <a:ext cx="5252686" cy="3939515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B9A7A0-E76B-3A42-9911-B6BAB7DD8E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97296" y="1427747"/>
            <a:ext cx="3210346" cy="4749216"/>
          </a:xfrm>
        </p:spPr>
        <p:txBody>
          <a:bodyPr/>
          <a:lstStyle/>
          <a:p>
            <a:r>
              <a:rPr lang="en-US" dirty="0"/>
              <a:t>Vocabulary: [h, e, l, o]</a:t>
            </a:r>
          </a:p>
          <a:p>
            <a:r>
              <a:rPr lang="en-US" dirty="0"/>
              <a:t>Example training sequence: “hello”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A1B75C-D7EB-2C44-8DEF-0AA013D8B8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44607-3AC7-44C9-B2F9-3FA97C501EA1}" type="datetime1">
              <a:rPr lang="id-ID" smtClean="0"/>
              <a:t>09/08/19</a:t>
            </a:fld>
            <a:endParaRPr lang="id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33E8C5-AEC9-5D44-A4FB-215772AA9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/>
              <a:t>Judul Pembahasan Pertemuan Disini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5CABE1-F4BA-7845-88A9-1BBFEA4FD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t>27</a:t>
            </a:fld>
            <a:endParaRPr lang="id-ID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AC8C23F-CFF8-E145-AF85-A75B73D36B3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51" y="50584"/>
            <a:ext cx="359493" cy="492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6510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83B8A7-B466-4242-957E-400350AEF8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Ex: character-level language model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4D4FC4CD-7CE6-944B-9376-28201F83368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548" y="1927834"/>
            <a:ext cx="5181852" cy="4081795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B9A7A0-E76B-3A42-9911-B6BAB7DD8E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97296" y="1427747"/>
            <a:ext cx="3210346" cy="4749216"/>
          </a:xfrm>
        </p:spPr>
        <p:txBody>
          <a:bodyPr/>
          <a:lstStyle/>
          <a:p>
            <a:r>
              <a:rPr lang="en-US" dirty="0"/>
              <a:t>Vocabulary: [h, e, l, o]</a:t>
            </a:r>
          </a:p>
          <a:p>
            <a:r>
              <a:rPr lang="en-US" dirty="0"/>
              <a:t>Example training sequence: “hello”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A1B75C-D7EB-2C44-8DEF-0AA013D8B8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44607-3AC7-44C9-B2F9-3FA97C501EA1}" type="datetime1">
              <a:rPr lang="id-ID" smtClean="0"/>
              <a:t>09/08/19</a:t>
            </a:fld>
            <a:endParaRPr lang="id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33E8C5-AEC9-5D44-A4FB-215772AA9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/>
              <a:t>Judul Pembahasan Pertemuan Disini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5CABE1-F4BA-7845-88A9-1BBFEA4FD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t>28</a:t>
            </a:fld>
            <a:endParaRPr lang="id-ID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DB2122C-CA2A-184E-A8D9-BFAB4350AF7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51" y="50584"/>
            <a:ext cx="359493" cy="492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148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83B8A7-B466-4242-957E-400350AEF8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Ex: character-level language model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4D4FC4CD-7CE6-944B-9376-28201F83368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6586" y="1927834"/>
            <a:ext cx="1977776" cy="4081795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B9A7A0-E76B-3A42-9911-B6BAB7DD8E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97296" y="1427747"/>
            <a:ext cx="3210346" cy="4749216"/>
          </a:xfrm>
        </p:spPr>
        <p:txBody>
          <a:bodyPr/>
          <a:lstStyle/>
          <a:p>
            <a:r>
              <a:rPr lang="en-US" dirty="0"/>
              <a:t>Vocabulary: [h, e, l, o]</a:t>
            </a:r>
          </a:p>
          <a:p>
            <a:r>
              <a:rPr lang="en-US" dirty="0" err="1"/>
              <a:t>Pada</a:t>
            </a:r>
            <a:r>
              <a:rPr lang="en-US" dirty="0"/>
              <a:t> </a:t>
            </a:r>
            <a:r>
              <a:rPr lang="en-US" dirty="0" err="1"/>
              <a:t>saat</a:t>
            </a:r>
            <a:r>
              <a:rPr lang="en-US" dirty="0"/>
              <a:t> </a:t>
            </a:r>
            <a:r>
              <a:rPr lang="en-US" i="1" dirty="0"/>
              <a:t>test-time</a:t>
            </a:r>
            <a:r>
              <a:rPr lang="en-US" dirty="0"/>
              <a:t>, </a:t>
            </a:r>
            <a:r>
              <a:rPr lang="en-US" dirty="0" err="1"/>
              <a:t>lakukan</a:t>
            </a:r>
            <a:r>
              <a:rPr lang="en-US" dirty="0"/>
              <a:t> </a:t>
            </a:r>
            <a:r>
              <a:rPr lang="en-US" i="1" dirty="0"/>
              <a:t>sampling</a:t>
            </a:r>
            <a:r>
              <a:rPr lang="en-US" dirty="0"/>
              <a:t> 1 </a:t>
            </a:r>
            <a:r>
              <a:rPr lang="en-US" dirty="0" err="1"/>
              <a:t>huruf</a:t>
            </a:r>
            <a:r>
              <a:rPr lang="en-US" dirty="0"/>
              <a:t>/</a:t>
            </a:r>
            <a:r>
              <a:rPr lang="en-US" dirty="0" err="1"/>
              <a:t>karakter</a:t>
            </a:r>
            <a:r>
              <a:rPr lang="en-US" dirty="0"/>
              <a:t>, </a:t>
            </a:r>
            <a:r>
              <a:rPr lang="en-US" dirty="0" err="1"/>
              <a:t>kemudian</a:t>
            </a:r>
            <a:r>
              <a:rPr lang="en-US" dirty="0"/>
              <a:t> </a:t>
            </a:r>
            <a:r>
              <a:rPr lang="en-US" dirty="0" err="1"/>
              <a:t>masukkan</a:t>
            </a:r>
            <a:r>
              <a:rPr lang="en-US" dirty="0"/>
              <a:t> </a:t>
            </a:r>
            <a:r>
              <a:rPr lang="en-US" dirty="0" err="1"/>
              <a:t>sebagai</a:t>
            </a:r>
            <a:r>
              <a:rPr lang="en-US" dirty="0"/>
              <a:t> input </a:t>
            </a:r>
            <a:r>
              <a:rPr lang="en-US" i="1" dirty="0" err="1"/>
              <a:t>kembali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A1B75C-D7EB-2C44-8DEF-0AA013D8B8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44607-3AC7-44C9-B2F9-3FA97C501EA1}" type="datetime1">
              <a:rPr lang="id-ID" smtClean="0"/>
              <a:t>09/08/19</a:t>
            </a:fld>
            <a:endParaRPr lang="id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33E8C5-AEC9-5D44-A4FB-215772AA9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/>
              <a:t>Judul Pembahasan Pertemuan Disini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5CABE1-F4BA-7845-88A9-1BBFEA4FD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t>29</a:t>
            </a:fld>
            <a:endParaRPr lang="id-ID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6A221D9-490B-7D48-B10E-F1278AF407D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51" y="50584"/>
            <a:ext cx="359493" cy="492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6647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/>
              <a:t>Learning 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b="1" dirty="0"/>
              <a:t>In this lesson we will learn about:</a:t>
            </a:r>
          </a:p>
          <a:p>
            <a:pPr lvl="1"/>
            <a:r>
              <a:rPr lang="en-US" sz="2000" dirty="0"/>
              <a:t>The Recurrent Neural Network Model </a:t>
            </a:r>
            <a:endParaRPr lang="en-US" sz="2400" dirty="0"/>
          </a:p>
          <a:p>
            <a:pPr lvl="1"/>
            <a:r>
              <a:rPr lang="en-US" sz="2000" dirty="0"/>
              <a:t>Long Short-Term Memory</a:t>
            </a:r>
            <a:endParaRPr lang="en-US" sz="2400" dirty="0"/>
          </a:p>
          <a:p>
            <a:pPr lvl="1"/>
            <a:r>
              <a:rPr lang="en-US" sz="2000" dirty="0"/>
              <a:t>Recursive Neural Tensor Network Theory</a:t>
            </a:r>
            <a:endParaRPr lang="en-US" sz="2400" dirty="0"/>
          </a:p>
          <a:p>
            <a:pPr lvl="1"/>
            <a:r>
              <a:rPr lang="en-US" sz="2000" dirty="0"/>
              <a:t>Applying Recurrent Networks to Language Modelling</a:t>
            </a:r>
            <a:endParaRPr lang="en-US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BBC74-4B99-4212-A7D9-0CF121B94CA0}" type="datetime1">
              <a:rPr lang="id-ID" smtClean="0"/>
              <a:t>09/08/19</a:t>
            </a:fld>
            <a:endParaRPr lang="id-ID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/>
              <a:t>Judul Pembahasan Pertemuan Disini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3</a:t>
            </a:fld>
            <a:endParaRPr lang="id-ID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40B6FB5-AD83-4AB2-BEE0-4063EAADD2D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51" y="50584"/>
            <a:ext cx="359493" cy="492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1326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83B8A7-B466-4242-957E-400350AEF8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Ex: character-level language model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4D4FC4CD-7CE6-944B-9376-28201F83368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183" y="1478922"/>
            <a:ext cx="4507571" cy="4373238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B9A7A0-E76B-3A42-9911-B6BAB7DD8E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97296" y="1427747"/>
            <a:ext cx="3210346" cy="4749216"/>
          </a:xfrm>
        </p:spPr>
        <p:txBody>
          <a:bodyPr/>
          <a:lstStyle/>
          <a:p>
            <a:r>
              <a:rPr lang="en-US" dirty="0"/>
              <a:t>Vocabulary: [h, e, l, o]</a:t>
            </a:r>
          </a:p>
          <a:p>
            <a:r>
              <a:rPr lang="en-US" dirty="0" err="1"/>
              <a:t>Pada</a:t>
            </a:r>
            <a:r>
              <a:rPr lang="en-US" dirty="0"/>
              <a:t> </a:t>
            </a:r>
            <a:r>
              <a:rPr lang="en-US" dirty="0" err="1"/>
              <a:t>saat</a:t>
            </a:r>
            <a:r>
              <a:rPr lang="en-US" dirty="0"/>
              <a:t> </a:t>
            </a:r>
            <a:r>
              <a:rPr lang="en-US" i="1" dirty="0"/>
              <a:t>test-time</a:t>
            </a:r>
            <a:r>
              <a:rPr lang="en-US" dirty="0"/>
              <a:t>, </a:t>
            </a:r>
            <a:r>
              <a:rPr lang="en-US" dirty="0" err="1"/>
              <a:t>lakukan</a:t>
            </a:r>
            <a:r>
              <a:rPr lang="en-US" dirty="0"/>
              <a:t> </a:t>
            </a:r>
            <a:r>
              <a:rPr lang="en-US" i="1" dirty="0"/>
              <a:t>sampling</a:t>
            </a:r>
            <a:r>
              <a:rPr lang="en-US" dirty="0"/>
              <a:t> 1 </a:t>
            </a:r>
            <a:r>
              <a:rPr lang="en-US" dirty="0" err="1"/>
              <a:t>huruf</a:t>
            </a:r>
            <a:r>
              <a:rPr lang="en-US" dirty="0"/>
              <a:t>/</a:t>
            </a:r>
            <a:r>
              <a:rPr lang="en-US" dirty="0" err="1"/>
              <a:t>karakter</a:t>
            </a:r>
            <a:r>
              <a:rPr lang="en-US" dirty="0"/>
              <a:t>, </a:t>
            </a:r>
            <a:r>
              <a:rPr lang="en-US" dirty="0" err="1"/>
              <a:t>kemudian</a:t>
            </a:r>
            <a:r>
              <a:rPr lang="en-US" dirty="0"/>
              <a:t> </a:t>
            </a:r>
            <a:r>
              <a:rPr lang="en-US" dirty="0" err="1"/>
              <a:t>masukkan</a:t>
            </a:r>
            <a:r>
              <a:rPr lang="en-US" dirty="0"/>
              <a:t> </a:t>
            </a:r>
            <a:r>
              <a:rPr lang="en-US" dirty="0" err="1"/>
              <a:t>sebagai</a:t>
            </a:r>
            <a:r>
              <a:rPr lang="en-US" dirty="0"/>
              <a:t> input </a:t>
            </a:r>
            <a:r>
              <a:rPr lang="en-US" i="1" dirty="0" err="1"/>
              <a:t>kembali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A1B75C-D7EB-2C44-8DEF-0AA013D8B8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44607-3AC7-44C9-B2F9-3FA97C501EA1}" type="datetime1">
              <a:rPr lang="id-ID" smtClean="0"/>
              <a:t>09/08/19</a:t>
            </a:fld>
            <a:endParaRPr lang="id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33E8C5-AEC9-5D44-A4FB-215772AA9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/>
              <a:t>Judul Pembahasan Pertemuan Disini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5CABE1-F4BA-7845-88A9-1BBFEA4FD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t>30</a:t>
            </a:fld>
            <a:endParaRPr lang="id-ID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0B16E4E-CF46-9645-9FD4-A72F058508D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51" y="50584"/>
            <a:ext cx="359493" cy="492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5165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83B8A7-B466-4242-957E-400350AEF8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Ex: character-level language model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4D4FC4CD-7CE6-944B-9376-28201F83368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48" y="1478922"/>
            <a:ext cx="4254641" cy="4373238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B9A7A0-E76B-3A42-9911-B6BAB7DD8E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97296" y="1427747"/>
            <a:ext cx="3210346" cy="4749216"/>
          </a:xfrm>
        </p:spPr>
        <p:txBody>
          <a:bodyPr/>
          <a:lstStyle/>
          <a:p>
            <a:r>
              <a:rPr lang="en-US" dirty="0"/>
              <a:t>Vocabulary: [h, e, l, o]</a:t>
            </a:r>
          </a:p>
          <a:p>
            <a:r>
              <a:rPr lang="en-US" dirty="0" err="1"/>
              <a:t>Pada</a:t>
            </a:r>
            <a:r>
              <a:rPr lang="en-US" dirty="0"/>
              <a:t> </a:t>
            </a:r>
            <a:r>
              <a:rPr lang="en-US" dirty="0" err="1"/>
              <a:t>saat</a:t>
            </a:r>
            <a:r>
              <a:rPr lang="en-US" dirty="0"/>
              <a:t> </a:t>
            </a:r>
            <a:r>
              <a:rPr lang="en-US" i="1" dirty="0"/>
              <a:t>test-time</a:t>
            </a:r>
            <a:r>
              <a:rPr lang="en-US" dirty="0"/>
              <a:t>, </a:t>
            </a:r>
            <a:r>
              <a:rPr lang="en-US" dirty="0" err="1"/>
              <a:t>lakukan</a:t>
            </a:r>
            <a:r>
              <a:rPr lang="en-US" dirty="0"/>
              <a:t> </a:t>
            </a:r>
            <a:r>
              <a:rPr lang="en-US" i="1" dirty="0"/>
              <a:t>sampling</a:t>
            </a:r>
            <a:r>
              <a:rPr lang="en-US" dirty="0"/>
              <a:t> 1 </a:t>
            </a:r>
            <a:r>
              <a:rPr lang="en-US" dirty="0" err="1"/>
              <a:t>huruf</a:t>
            </a:r>
            <a:r>
              <a:rPr lang="en-US" dirty="0"/>
              <a:t>/</a:t>
            </a:r>
            <a:r>
              <a:rPr lang="en-US" dirty="0" err="1"/>
              <a:t>karakter</a:t>
            </a:r>
            <a:r>
              <a:rPr lang="en-US" dirty="0"/>
              <a:t>, </a:t>
            </a:r>
            <a:r>
              <a:rPr lang="en-US" dirty="0" err="1"/>
              <a:t>kemudian</a:t>
            </a:r>
            <a:r>
              <a:rPr lang="en-US" dirty="0"/>
              <a:t> </a:t>
            </a:r>
            <a:r>
              <a:rPr lang="en-US" dirty="0" err="1"/>
              <a:t>masukkan</a:t>
            </a:r>
            <a:r>
              <a:rPr lang="en-US" dirty="0"/>
              <a:t> </a:t>
            </a:r>
            <a:r>
              <a:rPr lang="en-US" dirty="0" err="1"/>
              <a:t>sebagai</a:t>
            </a:r>
            <a:r>
              <a:rPr lang="en-US" dirty="0"/>
              <a:t> input </a:t>
            </a:r>
            <a:r>
              <a:rPr lang="en-US" i="1" dirty="0" err="1"/>
              <a:t>kembali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A1B75C-D7EB-2C44-8DEF-0AA013D8B8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44607-3AC7-44C9-B2F9-3FA97C501EA1}" type="datetime1">
              <a:rPr lang="id-ID" smtClean="0"/>
              <a:t>09/08/19</a:t>
            </a:fld>
            <a:endParaRPr lang="id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33E8C5-AEC9-5D44-A4FB-215772AA9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/>
              <a:t>Judul Pembahasan Pertemuan Disini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5CABE1-F4BA-7845-88A9-1BBFEA4FD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t>31</a:t>
            </a:fld>
            <a:endParaRPr lang="id-ID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60A75D9-AF6E-454C-817D-C0AF3CFC548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51" y="50584"/>
            <a:ext cx="359493" cy="492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3070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83B8A7-B466-4242-957E-400350AEF8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Captioning: CNN + RNN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4D4FC4CD-7CE6-944B-9376-28201F83368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48" y="1846103"/>
            <a:ext cx="7637595" cy="3983585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A1B75C-D7EB-2C44-8DEF-0AA013D8B8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44607-3AC7-44C9-B2F9-3FA97C501EA1}" type="datetime1">
              <a:rPr lang="id-ID" smtClean="0"/>
              <a:t>09/08/19</a:t>
            </a:fld>
            <a:endParaRPr lang="id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33E8C5-AEC9-5D44-A4FB-215772AA9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/>
              <a:t>Judul Pembahasan Pertemuan Disini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5CABE1-F4BA-7845-88A9-1BBFEA4FD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t>32</a:t>
            </a:fld>
            <a:endParaRPr lang="id-ID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88F1590-B4CB-F144-B214-0848B277550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51" y="50584"/>
            <a:ext cx="359493" cy="492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1393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83B8A7-B466-4242-957E-400350AEF8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Captioning: CNN + RNN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4D4FC4CD-7CE6-944B-9376-28201F83368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48" y="1719073"/>
            <a:ext cx="8159803" cy="3982760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A1B75C-D7EB-2C44-8DEF-0AA013D8B8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44607-3AC7-44C9-B2F9-3FA97C501EA1}" type="datetime1">
              <a:rPr lang="id-ID" smtClean="0"/>
              <a:t>09/08/19</a:t>
            </a:fld>
            <a:endParaRPr lang="id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33E8C5-AEC9-5D44-A4FB-215772AA9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/>
              <a:t>Judul Pembahasan Pertemuan Disini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5CABE1-F4BA-7845-88A9-1BBFEA4FD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t>33</a:t>
            </a:fld>
            <a:endParaRPr lang="id-ID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E145E2C-0ADB-0741-86D3-61D7637854D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51" y="50584"/>
            <a:ext cx="359493" cy="492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0805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83B8A7-B466-4242-957E-400350AEF8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4D4FC4CD-7CE6-944B-9376-28201F83368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182" y="1447536"/>
            <a:ext cx="8247889" cy="4327955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A1B75C-D7EB-2C44-8DEF-0AA013D8B8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44607-3AC7-44C9-B2F9-3FA97C501EA1}" type="datetime1">
              <a:rPr lang="id-ID" smtClean="0"/>
              <a:t>09/08/19</a:t>
            </a:fld>
            <a:endParaRPr lang="id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33E8C5-AEC9-5D44-A4FB-215772AA9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/>
              <a:t>Judul Pembahasan Pertemuan Disini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5CABE1-F4BA-7845-88A9-1BBFEA4FD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t>34</a:t>
            </a:fld>
            <a:endParaRPr lang="id-ID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4481580-A3CA-114A-8830-5A038A45AA1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5531C66-BD2D-D847-81D1-9E791CB600E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51" y="50584"/>
            <a:ext cx="359493" cy="492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769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83B8A7-B466-4242-957E-400350AEF8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4D4FC4CD-7CE6-944B-9376-28201F83368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182" y="1527912"/>
            <a:ext cx="8247889" cy="4167202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A1B75C-D7EB-2C44-8DEF-0AA013D8B8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44607-3AC7-44C9-B2F9-3FA97C501EA1}" type="datetime1">
              <a:rPr lang="id-ID" smtClean="0"/>
              <a:t>09/08/19</a:t>
            </a:fld>
            <a:endParaRPr lang="id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33E8C5-AEC9-5D44-A4FB-215772AA9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/>
              <a:t>Judul Pembahasan Pertemuan Disini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5CABE1-F4BA-7845-88A9-1BBFEA4FD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t>35</a:t>
            </a:fld>
            <a:endParaRPr lang="id-ID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4BBBD08-79E6-6A49-BADB-501F2ABC7A5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51" y="50584"/>
            <a:ext cx="359493" cy="492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0459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83B8A7-B466-4242-957E-400350AEF8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4D4FC4CD-7CE6-944B-9376-28201F83368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182" y="1535271"/>
            <a:ext cx="8247889" cy="4152483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A1B75C-D7EB-2C44-8DEF-0AA013D8B8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44607-3AC7-44C9-B2F9-3FA97C501EA1}" type="datetime1">
              <a:rPr lang="id-ID" smtClean="0"/>
              <a:t>09/08/19</a:t>
            </a:fld>
            <a:endParaRPr lang="id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33E8C5-AEC9-5D44-A4FB-215772AA9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/>
              <a:t>Judul Pembahasan Pertemuan Disini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5CABE1-F4BA-7845-88A9-1BBFEA4FD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t>36</a:t>
            </a:fld>
            <a:endParaRPr lang="id-ID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119DC65-6B42-A440-BC51-98F1446C1ED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51" y="50584"/>
            <a:ext cx="359493" cy="492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55062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83B8A7-B466-4242-957E-400350AEF8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4D4FC4CD-7CE6-944B-9376-28201F83368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565" y="1535271"/>
            <a:ext cx="8233123" cy="4152483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A1B75C-D7EB-2C44-8DEF-0AA013D8B8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44607-3AC7-44C9-B2F9-3FA97C501EA1}" type="datetime1">
              <a:rPr lang="id-ID" smtClean="0"/>
              <a:t>09/08/19</a:t>
            </a:fld>
            <a:endParaRPr lang="id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33E8C5-AEC9-5D44-A4FB-215772AA9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/>
              <a:t>Judul Pembahasan Pertemuan Disini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5CABE1-F4BA-7845-88A9-1BBFEA4FD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t>37</a:t>
            </a:fld>
            <a:endParaRPr lang="id-ID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50EC59F-3457-9D44-B75F-C5C8824EE8F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51" y="50584"/>
            <a:ext cx="359493" cy="492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39334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Permasalahan pada RNN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2735" y="1476375"/>
            <a:ext cx="8814435" cy="2462530"/>
          </a:xfrm>
        </p:spPr>
        <p:txBody>
          <a:bodyPr/>
          <a:lstStyle/>
          <a:p>
            <a:r>
              <a:rPr lang="en-US"/>
              <a:t>Network harus mengingat semua state pada semua titik waktu</a:t>
            </a:r>
          </a:p>
          <a:p>
            <a:pPr lvl="1"/>
            <a:r>
              <a:rPr lang="en-US"/>
              <a:t>Akibat: Boros dalam komputasi dan memori</a:t>
            </a:r>
          </a:p>
          <a:p>
            <a:pPr lvl="1"/>
            <a:r>
              <a:rPr lang="en-US"/>
              <a:t>Solusi: Hanya menyimpan state dalam jendela waktu tertentu saja</a:t>
            </a:r>
          </a:p>
          <a:p>
            <a:pPr lvl="0"/>
            <a:r>
              <a:rPr lang="en-US"/>
              <a:t>Sensitif terhadapat perubahan parameter</a:t>
            </a:r>
          </a:p>
          <a:p>
            <a:pPr lvl="1"/>
            <a:r>
              <a:rPr lang="en-US"/>
              <a:t>Akibat: Vanishing gradient, Exploding gradient</a:t>
            </a:r>
          </a:p>
          <a:p>
            <a:pPr lvl="1"/>
            <a:r>
              <a:rPr lang="en-US"/>
              <a:t>Solusi: Long Short-Term Memory (LSTM)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BBC74-4B99-4212-A7D9-0CF121B94CA0}" type="datetime1">
              <a:rPr lang="id-ID" smtClean="0"/>
              <a:t>09/08/19</a:t>
            </a:fld>
            <a:endParaRPr lang="id-ID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id-ID" dirty="0">
                <a:sym typeface="+mn-ea"/>
              </a:rPr>
              <a:t>Recurrent Neural Network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t>38</a:t>
            </a:fld>
            <a:endParaRPr lang="id-ID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97AB671-C756-4D17-B9D2-39A338B44CE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51" y="50584"/>
            <a:ext cx="359493" cy="492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376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83B8A7-B466-4242-957E-400350AEF8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Vanilla RNN gradient flow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4D4FC4CD-7CE6-944B-9376-28201F83368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48" y="1449545"/>
            <a:ext cx="7637595" cy="3107260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A1B75C-D7EB-2C44-8DEF-0AA013D8B8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44607-3AC7-44C9-B2F9-3FA97C501EA1}" type="datetime1">
              <a:rPr lang="id-ID" smtClean="0"/>
              <a:t>09/08/19</a:t>
            </a:fld>
            <a:endParaRPr lang="id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33E8C5-AEC9-5D44-A4FB-215772AA9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/>
              <a:t>Judul Pembahasan Pertemuan Disini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5CABE1-F4BA-7845-88A9-1BBFEA4FD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t>39</a:t>
            </a:fld>
            <a:endParaRPr lang="id-ID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39F345-DA8B-EF42-8C18-1F5C16C47E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2639" y="4750075"/>
            <a:ext cx="3029966" cy="145595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C49A723-3FE1-274B-A474-55DBF9A039B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51" y="50584"/>
            <a:ext cx="359493" cy="492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9888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ID" dirty="0"/>
              <a:t>The Sequential Problem</a:t>
            </a:r>
            <a:endParaRPr lang="id-ID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id-ID" dirty="0"/>
              <a:t>Bagian 1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1542F-DE5E-4E16-A7BF-712B39FBB095}" type="datetime1">
              <a:rPr lang="id-ID" smtClean="0"/>
              <a:t>09/08/19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 dirty="0"/>
              <a:t>Judul Pembahasan Pertemuan Disini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4</a:t>
            </a:fld>
            <a:endParaRPr lang="id-ID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66F1B53-F421-44CD-B113-77621A66053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51" y="50584"/>
            <a:ext cx="359493" cy="492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94816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Mengapa LSTM?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RNN </a:t>
            </a:r>
            <a:r>
              <a:rPr lang="en-US" dirty="0" err="1"/>
              <a:t>memiliki</a:t>
            </a:r>
            <a:r>
              <a:rPr lang="en-US" dirty="0"/>
              <a:t> </a:t>
            </a:r>
            <a:r>
              <a:rPr lang="en-US" dirty="0" err="1"/>
              <a:t>kelemahan</a:t>
            </a:r>
            <a:r>
              <a:rPr lang="en-US" dirty="0"/>
              <a:t> </a:t>
            </a:r>
            <a:r>
              <a:rPr lang="en-US" dirty="0" err="1"/>
              <a:t>yaitu</a:t>
            </a:r>
            <a:r>
              <a:rPr lang="en-US" dirty="0"/>
              <a:t>:</a:t>
            </a:r>
          </a:p>
          <a:p>
            <a:r>
              <a:rPr lang="en-US" dirty="0" err="1"/>
              <a:t>Harus</a:t>
            </a:r>
            <a:r>
              <a:rPr lang="en-US" dirty="0"/>
              <a:t> </a:t>
            </a:r>
            <a:r>
              <a:rPr lang="en-US" dirty="0" err="1"/>
              <a:t>merekam</a:t>
            </a:r>
            <a:r>
              <a:rPr lang="en-US" dirty="0"/>
              <a:t> </a:t>
            </a:r>
            <a:r>
              <a:rPr lang="en-US" dirty="0" err="1"/>
              <a:t>semua</a:t>
            </a:r>
            <a:r>
              <a:rPr lang="en-US" dirty="0"/>
              <a:t> state (</a:t>
            </a:r>
            <a:r>
              <a:rPr lang="en-US" dirty="0" err="1"/>
              <a:t>boros</a:t>
            </a:r>
            <a:r>
              <a:rPr lang="en-US" dirty="0"/>
              <a:t> </a:t>
            </a:r>
            <a:r>
              <a:rPr lang="en-US" dirty="0" err="1"/>
              <a:t>komputasi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memori</a:t>
            </a:r>
            <a:r>
              <a:rPr lang="en-US" dirty="0"/>
              <a:t>)</a:t>
            </a:r>
          </a:p>
          <a:p>
            <a:r>
              <a:rPr lang="en-US" dirty="0"/>
              <a:t>Vanishing gradient</a:t>
            </a:r>
          </a:p>
          <a:p>
            <a:r>
              <a:rPr lang="en-US" dirty="0"/>
              <a:t>Exploding gradient (</a:t>
            </a:r>
            <a:r>
              <a:rPr lang="en-US" dirty="0" err="1"/>
              <a:t>solusi</a:t>
            </a:r>
            <a:r>
              <a:rPr lang="en-US" dirty="0"/>
              <a:t>: Clipping)</a:t>
            </a:r>
          </a:p>
          <a:p>
            <a:pPr marL="0" indent="0">
              <a:buNone/>
            </a:pPr>
            <a:r>
              <a:rPr lang="en-US" dirty="0" err="1"/>
              <a:t>Akibatnya</a:t>
            </a:r>
            <a:r>
              <a:rPr lang="en-US" dirty="0"/>
              <a:t> RNN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menangani</a:t>
            </a:r>
            <a:r>
              <a:rPr lang="en-US" dirty="0"/>
              <a:t> long sequences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baik</a:t>
            </a:r>
            <a:r>
              <a:rPr lang="en-US" dirty="0"/>
              <a:t>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EA055-A846-4A99-AE5D-0A67ADD4E3EF}" type="datetime1">
              <a:rPr lang="id-ID" smtClean="0"/>
              <a:t>09/08/19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id-ID" dirty="0">
                <a:sym typeface="+mn-ea"/>
              </a:rPr>
              <a:t>Recurrent Neural Network</a:t>
            </a:r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t>40</a:t>
            </a:fld>
            <a:endParaRPr lang="id-ID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22ABF82-A7AC-4ED5-8D87-FEE53CCDB06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51" y="50584"/>
            <a:ext cx="359493" cy="492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787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D8E215-FD90-D441-B98F-05BDD880D9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7939" y="3082517"/>
            <a:ext cx="7355304" cy="842804"/>
          </a:xfrm>
        </p:spPr>
        <p:txBody>
          <a:bodyPr>
            <a:normAutofit fontScale="90000"/>
          </a:bodyPr>
          <a:lstStyle/>
          <a:p>
            <a:r>
              <a:rPr lang="en-US" dirty="0"/>
              <a:t>For the problem of vanishing gradients </a:t>
            </a:r>
            <a:r>
              <a:rPr lang="en-US" dirty="0">
                <a:sym typeface="Wingdings" pitchFamily="2" charset="2"/>
              </a:rPr>
              <a:t> change the RNN architecture to the </a:t>
            </a:r>
            <a:r>
              <a:rPr lang="en-US" dirty="0"/>
              <a:t>Long Short-Term Memory (LSTM)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2C1F6A-B413-2B4D-AB89-1FD62ED488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44607-3AC7-44C9-B2F9-3FA97C501EA1}" type="datetime1">
              <a:rPr lang="id-ID" smtClean="0"/>
              <a:t>09/08/19</a:t>
            </a:fld>
            <a:endParaRPr lang="id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1D9510-386E-3643-91B4-A131B0E8C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/>
              <a:t>Judul Pembahasan Pertemuan Disini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A04310-7268-764C-9C29-3AABD9BB8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t>41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40867786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D" dirty="0"/>
              <a:t>The LSTM Model</a:t>
            </a:r>
            <a:endParaRPr lang="id-ID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id-ID" dirty="0"/>
              <a:t>Bagian </a:t>
            </a:r>
            <a:r>
              <a:rPr lang="en-ID" dirty="0"/>
              <a:t>3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1542F-DE5E-4E16-A7BF-712B39FBB095}" type="datetime1">
              <a:rPr lang="id-ID" smtClean="0"/>
              <a:t>09/08/19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 dirty="0"/>
              <a:t>Judul Pembahasan Pertemuan Disini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42</a:t>
            </a:fld>
            <a:endParaRPr lang="id-ID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9B95730-C79B-4BAB-AE43-9A7DE10023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51" y="50584"/>
            <a:ext cx="359493" cy="492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7487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83B8A7-B466-4242-957E-400350AEF8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LSTM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A1B75C-D7EB-2C44-8DEF-0AA013D8B8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44607-3AC7-44C9-B2F9-3FA97C501EA1}" type="datetime1">
              <a:rPr lang="id-ID" smtClean="0"/>
              <a:t>09/08/19</a:t>
            </a:fld>
            <a:endParaRPr lang="id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33E8C5-AEC9-5D44-A4FB-215772AA9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/>
              <a:t>Judul Pembahasan Pertemuan Disini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5CABE1-F4BA-7845-88A9-1BBFEA4FD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t>43</a:t>
            </a:fld>
            <a:endParaRPr lang="id-ID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B1B6BCA2-46F9-6043-8459-78F7E485689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742" y="1724506"/>
            <a:ext cx="6637274" cy="2799484"/>
          </a:xfr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4797F82-F8B3-034A-9079-95FA216D3A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1002" y="4964254"/>
            <a:ext cx="3429000" cy="1016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5F4E193-C101-5C47-95AF-0E40E68D6363}"/>
                  </a:ext>
                </a:extLst>
              </p:cNvPr>
              <p:cNvSpPr txBox="1"/>
              <p:nvPr/>
            </p:nvSpPr>
            <p:spPr>
              <a:xfrm>
                <a:off x="3991002" y="5954165"/>
                <a:ext cx="1834028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1600" dirty="0"/>
                  <a:t> is </a:t>
                </a:r>
                <a:r>
                  <a:rPr lang="en-US" sz="1600" dirty="0" err="1"/>
                  <a:t>asigmoid</a:t>
                </a:r>
                <a:r>
                  <a:rPr lang="en-US" sz="1600" dirty="0"/>
                  <a:t> function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5F4E193-C101-5C47-95AF-0E40E68D63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1002" y="5954165"/>
                <a:ext cx="1834028" cy="246221"/>
              </a:xfrm>
              <a:prstGeom prst="rect">
                <a:avLst/>
              </a:prstGeom>
              <a:blipFill>
                <a:blip r:embed="rId4"/>
                <a:stretch>
                  <a:fillRect l="-2055" t="-25000" r="-5479" b="-4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>
            <a:extLst>
              <a:ext uri="{FF2B5EF4-FFF2-40B4-BE49-F238E27FC236}">
                <a16:creationId xmlns:a16="http://schemas.microsoft.com/office/drawing/2014/main" id="{88C85E3B-35AE-F241-AA1B-8C72DDF7272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51" y="50584"/>
            <a:ext cx="359493" cy="492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4085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4C49A-4E3D-C54B-BC9F-2567D94078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DB43C95-5909-DE40-959C-C331F9CD124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45484"/>
            <a:ext cx="9013925" cy="3275156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F0DB91-C25D-E242-AC86-B921A15E54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44607-3AC7-44C9-B2F9-3FA97C501EA1}" type="datetime1">
              <a:rPr lang="id-ID" smtClean="0"/>
              <a:t>09/08/19</a:t>
            </a:fld>
            <a:endParaRPr lang="id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4B8A43-04A2-7244-87F3-89A33CC9AD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/>
              <a:t>Judul Pembahasan Pertemuan Disini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ADF6B5-0433-1342-B34C-1B1F61A0DE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t>44</a:t>
            </a:fld>
            <a:endParaRPr lang="id-ID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9A23E0A-1EF1-F645-BEAD-74FCAA7448A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51" y="50584"/>
            <a:ext cx="359493" cy="492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5741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83B8A7-B466-4242-957E-400350AEF8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LSTM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A1B75C-D7EB-2C44-8DEF-0AA013D8B8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44607-3AC7-44C9-B2F9-3FA97C501EA1}" type="datetime1">
              <a:rPr lang="id-ID" smtClean="0"/>
              <a:t>09/08/19</a:t>
            </a:fld>
            <a:endParaRPr lang="id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33E8C5-AEC9-5D44-A4FB-215772AA9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/>
              <a:t>Judul Pembahasan Pertemuan Disini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5CABE1-F4BA-7845-88A9-1BBFEA4FD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t>45</a:t>
            </a:fld>
            <a:endParaRPr lang="id-ID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B1B6BCA2-46F9-6043-8459-78F7E485689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6" b="1914"/>
          <a:stretch/>
        </p:blipFill>
        <p:spPr>
          <a:xfrm>
            <a:off x="822960" y="1719072"/>
            <a:ext cx="7453381" cy="3749040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81109B8-535D-6C4A-A6C4-766CEDEBCC4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51" y="50584"/>
            <a:ext cx="359493" cy="492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55078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83B8A7-B466-4242-957E-400350AEF8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LSTM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A1B75C-D7EB-2C44-8DEF-0AA013D8B8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44607-3AC7-44C9-B2F9-3FA97C501EA1}" type="datetime1">
              <a:rPr lang="id-ID" smtClean="0"/>
              <a:t>09/08/19</a:t>
            </a:fld>
            <a:endParaRPr lang="id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33E8C5-AEC9-5D44-A4FB-215772AA9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/>
              <a:t>Judul Pembahasan Pertemuan Disini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5CABE1-F4BA-7845-88A9-1BBFEA4FD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t>46</a:t>
            </a:fld>
            <a:endParaRPr lang="id-ID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B1B6BCA2-46F9-6043-8459-78F7E485689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60" y="1752620"/>
            <a:ext cx="7453381" cy="3681944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3CA4576-6C3D-6646-90D0-EDF19B2F62B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51" y="50584"/>
            <a:ext cx="359493" cy="492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37748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83B8A7-B466-4242-957E-400350AEF8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LSTM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A1B75C-D7EB-2C44-8DEF-0AA013D8B8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44607-3AC7-44C9-B2F9-3FA97C501EA1}" type="datetime1">
              <a:rPr lang="id-ID" smtClean="0"/>
              <a:t>09/08/19</a:t>
            </a:fld>
            <a:endParaRPr lang="id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33E8C5-AEC9-5D44-A4FB-215772AA9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/>
              <a:t>Judul Pembahasan Pertemuan Disini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5CABE1-F4BA-7845-88A9-1BBFEA4FD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t>47</a:t>
            </a:fld>
            <a:endParaRPr lang="id-ID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B1B6BCA2-46F9-6043-8459-78F7E485689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60" y="1758719"/>
            <a:ext cx="7453381" cy="3669746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9762192-5AB4-144A-B67C-56D6F5C4D14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51" y="50584"/>
            <a:ext cx="359493" cy="492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01310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D" dirty="0"/>
              <a:t>Applying Recurrent Neural Networks to Language Modelling</a:t>
            </a:r>
            <a:endParaRPr lang="id-ID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id-ID" dirty="0"/>
              <a:t>Bagian </a:t>
            </a:r>
            <a:r>
              <a:rPr lang="en-ID" dirty="0"/>
              <a:t>4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1542F-DE5E-4E16-A7BF-712B39FBB095}" type="datetime1">
              <a:rPr lang="id-ID" smtClean="0"/>
              <a:t>09/08/19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 dirty="0"/>
              <a:t>Judul Pembahasan Pertemuan Disini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48</a:t>
            </a:fld>
            <a:endParaRPr lang="id-ID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4CD351E-75DC-4451-8340-A05A96F35F6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51" y="50584"/>
            <a:ext cx="359493" cy="492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6998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/>
              <a:t>What is Language Modelling?</a:t>
            </a:r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r>
              <a:rPr lang="en-ID" dirty="0"/>
              <a:t>Sequential Data – data points with dependencies</a:t>
            </a:r>
          </a:p>
          <a:p>
            <a:r>
              <a:rPr lang="en-ID" dirty="0"/>
              <a:t>Time Series – observations over time </a:t>
            </a:r>
          </a:p>
          <a:p>
            <a:r>
              <a:rPr lang="en-ID" dirty="0"/>
              <a:t>Many Important datasets are sequential</a:t>
            </a:r>
          </a:p>
          <a:p>
            <a:r>
              <a:rPr lang="en-ID" dirty="0"/>
              <a:t>Not handled well by traditional Neural Networks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BBC74-4B99-4212-A7D9-0CF121B94CA0}" type="datetime1">
              <a:rPr lang="id-ID" smtClean="0"/>
              <a:t>09/08/19</a:t>
            </a:fld>
            <a:endParaRPr lang="id-ID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/>
              <a:t>Judul Pembahasan Pertemuan Disini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49</a:t>
            </a:fld>
            <a:endParaRPr lang="id-ID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525" y="1543050"/>
            <a:ext cx="9124950" cy="37719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2112B94-0A3A-4837-AB38-C83F8C9E4AC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51" y="50584"/>
            <a:ext cx="359493" cy="492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2094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/>
              <a:t>Sequential Data</a:t>
            </a:r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r>
              <a:rPr lang="en-ID" dirty="0"/>
              <a:t>Sequential Data – data points with dependencies</a:t>
            </a:r>
          </a:p>
          <a:p>
            <a:r>
              <a:rPr lang="en-ID" dirty="0"/>
              <a:t>Time Series – observations over time </a:t>
            </a:r>
          </a:p>
          <a:p>
            <a:r>
              <a:rPr lang="en-ID" dirty="0"/>
              <a:t>Many Important datasets are sequential</a:t>
            </a:r>
          </a:p>
          <a:p>
            <a:r>
              <a:rPr lang="en-ID" dirty="0"/>
              <a:t>Not handled well by traditional Neural Networks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BBC74-4B99-4212-A7D9-0CF121B94CA0}" type="datetime1">
              <a:rPr lang="id-ID" smtClean="0"/>
              <a:t>09/08/19</a:t>
            </a:fld>
            <a:endParaRPr lang="id-ID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/>
              <a:t>Judul Pembahasan Pertemuan Disini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5</a:t>
            </a:fld>
            <a:endParaRPr lang="id-ID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9EB9159-5B63-4AC0-810C-824AC08DADD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51" y="50584"/>
            <a:ext cx="359493" cy="492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95120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/>
              <a:t>What is Language Modelling?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4150" y="1533348"/>
            <a:ext cx="8815388" cy="456283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BBC74-4B99-4212-A7D9-0CF121B94CA0}" type="datetime1">
              <a:rPr lang="id-ID" smtClean="0"/>
              <a:t>09/08/19</a:t>
            </a:fld>
            <a:endParaRPr lang="id-ID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/>
              <a:t>Judul Pembahasan Pertemuan Disini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50</a:t>
            </a:fld>
            <a:endParaRPr lang="id-ID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6451BA6-9FE2-4A9F-9225-3CED45396F4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51" y="50584"/>
            <a:ext cx="359493" cy="492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2319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D" dirty="0"/>
              <a:t>Recurrent Networks fit problem like a glove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4150" y="1731820"/>
            <a:ext cx="8815388" cy="4165885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BBC74-4B99-4212-A7D9-0CF121B94CA0}" type="datetime1">
              <a:rPr lang="id-ID" smtClean="0"/>
              <a:t>09/08/19</a:t>
            </a:fld>
            <a:endParaRPr lang="id-ID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/>
              <a:t>Judul Pembahasan Pertemuan Disini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51</a:t>
            </a:fld>
            <a:endParaRPr lang="id-ID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FEAC0BC-7A15-4E03-A77E-724E1C9941F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51" y="50584"/>
            <a:ext cx="359493" cy="492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61818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/>
              <a:t>The Penn Treebank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BBC74-4B99-4212-A7D9-0CF121B94CA0}" type="datetime1">
              <a:rPr lang="id-ID" smtClean="0"/>
              <a:t>09/08/19</a:t>
            </a:fld>
            <a:endParaRPr lang="id-ID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/>
              <a:t>Judul Pembahasan Pertemuan Disini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52</a:t>
            </a:fld>
            <a:endParaRPr lang="id-ID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4150" y="2083825"/>
            <a:ext cx="8815388" cy="34618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3A2AD99-DE1E-4E1F-AED7-F4A11EE462F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51" y="50584"/>
            <a:ext cx="359493" cy="492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22033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/>
              <a:t>The Penn Treebank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4150" y="2146753"/>
            <a:ext cx="8815388" cy="3336019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BBC74-4B99-4212-A7D9-0CF121B94CA0}" type="datetime1">
              <a:rPr lang="id-ID" smtClean="0"/>
              <a:t>09/08/19</a:t>
            </a:fld>
            <a:endParaRPr lang="id-ID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/>
              <a:t>Judul Pembahasan Pertemuan Disini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53</a:t>
            </a:fld>
            <a:endParaRPr lang="id-ID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244C2AB-E53D-443F-98DC-325C7F1132A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51" y="50584"/>
            <a:ext cx="359493" cy="492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20204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/>
              <a:t>The Penn Treebank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10431" y="2328863"/>
            <a:ext cx="7362825" cy="29718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BBC74-4B99-4212-A7D9-0CF121B94CA0}" type="datetime1">
              <a:rPr lang="id-ID" smtClean="0"/>
              <a:t>09/08/19</a:t>
            </a:fld>
            <a:endParaRPr lang="id-ID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/>
              <a:t>Judul Pembahasan Pertemuan Disini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54</a:t>
            </a:fld>
            <a:endParaRPr lang="id-ID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CE79D7B-0EE0-4756-8136-779C33F89F6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51" y="50584"/>
            <a:ext cx="359493" cy="492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67165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/>
              <a:t>Word Embedding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BBC74-4B99-4212-A7D9-0CF121B94CA0}" type="datetime1">
              <a:rPr lang="id-ID" smtClean="0"/>
              <a:t>09/08/19</a:t>
            </a:fld>
            <a:endParaRPr lang="id-ID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/>
              <a:t>Judul Pembahasan Pertemuan Disini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55</a:t>
            </a:fld>
            <a:endParaRPr lang="id-ID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1220" y="1452563"/>
            <a:ext cx="8801247" cy="4724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939163C-6EE1-4E99-9D13-E13B696BE7C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51" y="50584"/>
            <a:ext cx="359493" cy="492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33223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10AEBD-2627-F345-8DA8-20C96BCE4A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B9CA89-DC3A-FD4D-9655-CD6880D97A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https://stanford.edu/~shervine/teaching/cs-230/cheatsheet-recurrent-neural-networks#architecture</a:t>
            </a:r>
            <a:endParaRPr lang="en-US" dirty="0"/>
          </a:p>
          <a:p>
            <a:r>
              <a:rPr lang="en-US">
                <a:hlinkClick r:id="rId3"/>
              </a:rPr>
              <a:t>http://cs231n.stanford.edu/slides/2017/cs231n_2017_lecture10.pdf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CA2553-9148-4A43-AD7A-646EF668F7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BBC74-4B99-4212-A7D9-0CF121B94CA0}" type="datetime1">
              <a:rPr lang="id-ID" smtClean="0"/>
              <a:t>09/08/19</a:t>
            </a:fld>
            <a:endParaRPr lang="id-ID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8FABB5-D31B-C64E-A89D-7DAACA4232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/>
              <a:t>Judul Pembahasan Pertemuan Disini</a:t>
            </a:r>
            <a:endParaRPr lang="id-ID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3BE7DB-63D1-8742-B2BE-E9AAB363F2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56</a:t>
            </a:fld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61362612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088EDB95-D57D-43D6-839D-F21AFB3EFF2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22" r="2424"/>
          <a:stretch/>
        </p:blipFill>
        <p:spPr>
          <a:xfrm>
            <a:off x="4082473" y="0"/>
            <a:ext cx="5061527" cy="68580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539FCA66-5646-4B0E-8DAB-6A9D8EC1C265}"/>
              </a:ext>
            </a:extLst>
          </p:cNvPr>
          <p:cNvGrpSpPr/>
          <p:nvPr/>
        </p:nvGrpSpPr>
        <p:grpSpPr>
          <a:xfrm>
            <a:off x="479456" y="3027641"/>
            <a:ext cx="2716277" cy="1073283"/>
            <a:chOff x="2206243" y="3959676"/>
            <a:chExt cx="2716277" cy="1073283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C0680D9-1347-439D-B54E-62825519D7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11537" y="4518056"/>
              <a:ext cx="187746" cy="187746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4A983BD-FDF3-467D-B6FC-5262B278349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11537" y="4066816"/>
              <a:ext cx="187746" cy="187746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74C9ED1-F614-40B7-B987-364331AEA7A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11537" y="4292436"/>
              <a:ext cx="187746" cy="187746"/>
            </a:xfrm>
            <a:prstGeom prst="rect">
              <a:avLst/>
            </a:prstGeom>
          </p:spPr>
        </p:pic>
        <p:sp>
          <p:nvSpPr>
            <p:cNvPr id="10" name="Title 1">
              <a:extLst>
                <a:ext uri="{FF2B5EF4-FFF2-40B4-BE49-F238E27FC236}">
                  <a16:creationId xmlns:a16="http://schemas.microsoft.com/office/drawing/2014/main" id="{1D067117-5FDC-4612-B064-B663709B1833}"/>
                </a:ext>
              </a:extLst>
            </p:cNvPr>
            <p:cNvSpPr txBox="1">
              <a:spLocks/>
            </p:cNvSpPr>
            <p:nvPr/>
          </p:nvSpPr>
          <p:spPr>
            <a:xfrm>
              <a:off x="2424490" y="3959676"/>
              <a:ext cx="1993143" cy="37841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fontAlgn="base"/>
              <a:r>
                <a:rPr lang="en-US" sz="1400" dirty="0" err="1">
                  <a:solidFill>
                    <a:srgbClr val="4472C4">
                      <a:lumMod val="50000"/>
                    </a:srgbClr>
                  </a:solidFill>
                  <a:latin typeface="HP Simplified" panose="020B0606020204020204" pitchFamily="34" charset="0"/>
                </a:rPr>
                <a:t>digitalent.kominfo</a:t>
              </a:r>
              <a:endParaRPr lang="en-US" sz="7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endParaRPr>
            </a:p>
          </p:txBody>
        </p:sp>
        <p:sp>
          <p:nvSpPr>
            <p:cNvPr id="11" name="Title 1">
              <a:extLst>
                <a:ext uri="{FF2B5EF4-FFF2-40B4-BE49-F238E27FC236}">
                  <a16:creationId xmlns:a16="http://schemas.microsoft.com/office/drawing/2014/main" id="{1836F539-354E-46E3-8616-C5F4B6531B84}"/>
                </a:ext>
              </a:extLst>
            </p:cNvPr>
            <p:cNvSpPr txBox="1">
              <a:spLocks/>
            </p:cNvSpPr>
            <p:nvPr/>
          </p:nvSpPr>
          <p:spPr>
            <a:xfrm>
              <a:off x="2424490" y="4187630"/>
              <a:ext cx="1993143" cy="37841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fontAlgn="base"/>
              <a:r>
                <a:rPr lang="en-US" sz="1400" dirty="0" err="1">
                  <a:solidFill>
                    <a:srgbClr val="4472C4">
                      <a:lumMod val="50000"/>
                    </a:srgbClr>
                  </a:solidFill>
                  <a:latin typeface="HP Simplified" panose="020B0606020204020204" pitchFamily="34" charset="0"/>
                </a:rPr>
                <a:t>digitalent.kominfo</a:t>
              </a:r>
              <a:endParaRPr lang="en-US" sz="7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endParaRPr>
            </a:p>
          </p:txBody>
        </p:sp>
        <p:sp>
          <p:nvSpPr>
            <p:cNvPr id="12" name="Title 1">
              <a:extLst>
                <a:ext uri="{FF2B5EF4-FFF2-40B4-BE49-F238E27FC236}">
                  <a16:creationId xmlns:a16="http://schemas.microsoft.com/office/drawing/2014/main" id="{01C47935-32DD-4412-BB89-98F47C0CF21E}"/>
                </a:ext>
              </a:extLst>
            </p:cNvPr>
            <p:cNvSpPr txBox="1">
              <a:spLocks/>
            </p:cNvSpPr>
            <p:nvPr/>
          </p:nvSpPr>
          <p:spPr>
            <a:xfrm>
              <a:off x="2424490" y="4422719"/>
              <a:ext cx="1993143" cy="37841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fontAlgn="base"/>
              <a:r>
                <a:rPr lang="en-US" sz="1400" dirty="0" err="1">
                  <a:solidFill>
                    <a:srgbClr val="4472C4">
                      <a:lumMod val="50000"/>
                    </a:srgbClr>
                  </a:solidFill>
                  <a:latin typeface="HP Simplified" panose="020B0606020204020204" pitchFamily="34" charset="0"/>
                </a:rPr>
                <a:t>DTS_kominfo</a:t>
              </a:r>
              <a:endParaRPr lang="en-US" sz="7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endParaRP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DCACA51-C325-4023-9C88-859ACDFAD9D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06243" y="4743676"/>
              <a:ext cx="193040" cy="193040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AB5299A3-9580-4C35-8ACF-51B39D383A60}"/>
                </a:ext>
              </a:extLst>
            </p:cNvPr>
            <p:cNvSpPr txBox="1">
              <a:spLocks/>
            </p:cNvSpPr>
            <p:nvPr/>
          </p:nvSpPr>
          <p:spPr>
            <a:xfrm>
              <a:off x="2424490" y="4654540"/>
              <a:ext cx="2498030" cy="37841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fontAlgn="base"/>
              <a:r>
                <a:rPr lang="en-US" sz="1400" dirty="0">
                  <a:solidFill>
                    <a:srgbClr val="4472C4">
                      <a:lumMod val="50000"/>
                    </a:srgbClr>
                  </a:solidFill>
                  <a:latin typeface="HP Simplified" panose="020B0606020204020204" pitchFamily="34" charset="0"/>
                </a:rPr>
                <a:t>Digital Talent Scholarship 2019</a:t>
              </a:r>
              <a:endParaRPr lang="en-US" sz="7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endParaRPr>
            </a:p>
          </p:txBody>
        </p:sp>
      </p:grpSp>
      <p:sp>
        <p:nvSpPr>
          <p:cNvPr id="15" name="Title 1">
            <a:extLst>
              <a:ext uri="{FF2B5EF4-FFF2-40B4-BE49-F238E27FC236}">
                <a16:creationId xmlns:a16="http://schemas.microsoft.com/office/drawing/2014/main" id="{15B4ECB2-1EA2-45BD-A1C4-83B0C6BDA2C2}"/>
              </a:ext>
            </a:extLst>
          </p:cNvPr>
          <p:cNvSpPr txBox="1">
            <a:spLocks/>
          </p:cNvSpPr>
          <p:nvPr/>
        </p:nvSpPr>
        <p:spPr>
          <a:xfrm>
            <a:off x="396745" y="1534458"/>
            <a:ext cx="1827720" cy="5877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/>
            <a:r>
              <a:rPr lang="en-US" sz="16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IKUTI KAMI</a:t>
            </a:r>
            <a:endParaRPr lang="en-US" sz="900" dirty="0">
              <a:solidFill>
                <a:srgbClr val="4472C4">
                  <a:lumMod val="50000"/>
                </a:srgbClr>
              </a:solidFill>
              <a:latin typeface="HP Simplified" panose="020B060602020402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9ECE9BA-4A57-4C40-8543-79ADE3BA9D81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24" t="28606" r="7380" b="32333"/>
          <a:stretch/>
        </p:blipFill>
        <p:spPr>
          <a:xfrm>
            <a:off x="314035" y="2050357"/>
            <a:ext cx="1827720" cy="86584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FE69A50C-EA9B-47A2-B1B3-8D385A77FE0F}"/>
              </a:ext>
            </a:extLst>
          </p:cNvPr>
          <p:cNvSpPr/>
          <p:nvPr/>
        </p:nvSpPr>
        <p:spPr>
          <a:xfrm>
            <a:off x="422449" y="4294918"/>
            <a:ext cx="5509449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/>
            <a:r>
              <a:rPr lang="en-US" sz="14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Pusat </a:t>
            </a:r>
            <a:r>
              <a:rPr lang="en-US" sz="1400" dirty="0" err="1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Pengembangan</a:t>
            </a:r>
            <a:r>
              <a:rPr lang="en-US" sz="14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 </a:t>
            </a:r>
            <a:r>
              <a:rPr lang="en-US" sz="1400" dirty="0" err="1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Profesi</a:t>
            </a:r>
            <a:r>
              <a:rPr lang="en-US" sz="14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 dan </a:t>
            </a:r>
            <a:r>
              <a:rPr lang="en-US" sz="1400" dirty="0" err="1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Sertifikasi</a:t>
            </a:r>
            <a:endParaRPr lang="en-US" sz="1400" dirty="0">
              <a:solidFill>
                <a:srgbClr val="4472C4">
                  <a:lumMod val="50000"/>
                </a:srgbClr>
              </a:solidFill>
              <a:latin typeface="HP Simplified" panose="020B0606020204020204" pitchFamily="34" charset="0"/>
            </a:endParaRPr>
          </a:p>
          <a:p>
            <a:pPr defTabSz="457200"/>
            <a:r>
              <a:rPr lang="en-US" sz="14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Badan </a:t>
            </a:r>
            <a:r>
              <a:rPr lang="en-US" sz="1400" dirty="0" err="1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Penelitian</a:t>
            </a:r>
            <a:r>
              <a:rPr lang="en-US" sz="14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 dan </a:t>
            </a:r>
            <a:r>
              <a:rPr lang="en-US" sz="1400" dirty="0" err="1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Pengembangan</a:t>
            </a:r>
            <a:r>
              <a:rPr lang="en-US" sz="14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 SDM</a:t>
            </a:r>
          </a:p>
          <a:p>
            <a:pPr defTabSz="457200"/>
            <a:r>
              <a:rPr lang="en-US" sz="14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Kementerian </a:t>
            </a:r>
            <a:r>
              <a:rPr lang="en-US" sz="1400" dirty="0" err="1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Komunikasi</a:t>
            </a:r>
            <a:r>
              <a:rPr lang="en-US" sz="14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 dan </a:t>
            </a:r>
            <a:r>
              <a:rPr lang="en-US" sz="1400" dirty="0" err="1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Informatika</a:t>
            </a:r>
            <a:endParaRPr lang="en-US" sz="1400" dirty="0">
              <a:solidFill>
                <a:srgbClr val="4472C4">
                  <a:lumMod val="50000"/>
                </a:srgbClr>
              </a:solidFill>
              <a:latin typeface="HP Simplified" panose="020B0606020204020204" pitchFamily="34" charset="0"/>
            </a:endParaRPr>
          </a:p>
          <a:p>
            <a:pPr defTabSz="457200"/>
            <a:r>
              <a:rPr lang="en-US" sz="14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Jl. Medan Merdeka Barat No. 9 </a:t>
            </a:r>
          </a:p>
          <a:p>
            <a:pPr defTabSz="457200"/>
            <a:r>
              <a:rPr lang="en-US" sz="14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(Gd. </a:t>
            </a:r>
            <a:r>
              <a:rPr lang="en-US" sz="1400" dirty="0" err="1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Belakang</a:t>
            </a:r>
            <a:r>
              <a:rPr lang="en-US" sz="14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 Lt. 4 - 5) </a:t>
            </a:r>
          </a:p>
          <a:p>
            <a:pPr defTabSz="457200"/>
            <a:r>
              <a:rPr lang="en-US" sz="14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Jakarta Pusat, 10110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D8B2030-99C4-4505-9667-DE6CE4B6CE0B}"/>
              </a:ext>
            </a:extLst>
          </p:cNvPr>
          <p:cNvGrpSpPr/>
          <p:nvPr/>
        </p:nvGrpSpPr>
        <p:grpSpPr>
          <a:xfrm>
            <a:off x="5674242" y="6327045"/>
            <a:ext cx="2170463" cy="378419"/>
            <a:chOff x="4279782" y="5408838"/>
            <a:chExt cx="2170463" cy="378419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587EFBD-0C26-4194-996D-1BA694E97DC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79782" y="5490038"/>
              <a:ext cx="216020" cy="216020"/>
            </a:xfrm>
            <a:prstGeom prst="rect">
              <a:avLst/>
            </a:prstGeom>
          </p:spPr>
        </p:pic>
        <p:sp>
          <p:nvSpPr>
            <p:cNvPr id="22" name="Title 1">
              <a:extLst>
                <a:ext uri="{FF2B5EF4-FFF2-40B4-BE49-F238E27FC236}">
                  <a16:creationId xmlns:a16="http://schemas.microsoft.com/office/drawing/2014/main" id="{D2C9E095-20A3-45B6-B340-94169BBF4AC4}"/>
                </a:ext>
              </a:extLst>
            </p:cNvPr>
            <p:cNvSpPr txBox="1">
              <a:spLocks/>
            </p:cNvSpPr>
            <p:nvPr/>
          </p:nvSpPr>
          <p:spPr>
            <a:xfrm>
              <a:off x="4457102" y="5408838"/>
              <a:ext cx="1993143" cy="37841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fontAlgn="base"/>
              <a:r>
                <a:rPr lang="en-US" sz="1400" dirty="0">
                  <a:solidFill>
                    <a:srgbClr val="4472C4">
                      <a:lumMod val="50000"/>
                    </a:srgbClr>
                  </a:solidFill>
                  <a:latin typeface="HP Simplified" panose="020B0606020204020204" pitchFamily="34" charset="0"/>
                </a:rPr>
                <a:t>digitalent.kominfo.go.id</a:t>
              </a:r>
              <a:endParaRPr lang="en-US" sz="7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798023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/>
              <a:t>The Sequential Problem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4150" y="2147213"/>
            <a:ext cx="8815388" cy="3335099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BBC74-4B99-4212-A7D9-0CF121B94CA0}" type="datetime1">
              <a:rPr lang="id-ID" smtClean="0"/>
              <a:t>09/08/19</a:t>
            </a:fld>
            <a:endParaRPr lang="id-ID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/>
              <a:t>Judul Pembahasan Pertemuan Disini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6</a:t>
            </a:fld>
            <a:endParaRPr lang="id-ID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BA71985-695F-4B24-94BE-2ECE3FF97B6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51" y="50584"/>
            <a:ext cx="359493" cy="492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1621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/>
              <a:t>The Sequential Problem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4150" y="1886692"/>
            <a:ext cx="8815388" cy="3856142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BBC74-4B99-4212-A7D9-0CF121B94CA0}" type="datetime1">
              <a:rPr lang="id-ID" smtClean="0"/>
              <a:t>09/08/19</a:t>
            </a:fld>
            <a:endParaRPr lang="id-ID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/>
              <a:t>Judul Pembahasan Pertemuan Disini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7</a:t>
            </a:fld>
            <a:endParaRPr lang="id-ID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5D21A2D-F49B-4D14-9C91-136293DB69E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51" y="50584"/>
            <a:ext cx="359493" cy="492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4546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D" dirty="0"/>
              <a:t>The RNN Model</a:t>
            </a:r>
            <a:endParaRPr lang="id-ID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id-ID" dirty="0"/>
              <a:t>Bagian </a:t>
            </a:r>
            <a:r>
              <a:rPr lang="en-ID" dirty="0"/>
              <a:t>2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1542F-DE5E-4E16-A7BF-712B39FBB095}" type="datetime1">
              <a:rPr lang="id-ID" smtClean="0"/>
              <a:t>09/08/19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 dirty="0"/>
              <a:t>Judul Pembahasan Pertemuan Disini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8</a:t>
            </a:fld>
            <a:endParaRPr lang="id-ID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4EEA9E0-EEE6-4B80-876A-7664877A853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51" y="50584"/>
            <a:ext cx="359493" cy="492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3267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0ED48-6970-A44D-9285-54A56D3F6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sequence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2117E2DD-679C-6943-A013-1C31B75F1EF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2750" y="2208213"/>
            <a:ext cx="1333500" cy="3187700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D3FCDF-4689-BF48-B415-03B56F0344E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err="1"/>
              <a:t>Tradidional</a:t>
            </a:r>
            <a:r>
              <a:rPr lang="en-US" dirty="0"/>
              <a:t> neural network,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disebut</a:t>
            </a:r>
            <a:r>
              <a:rPr lang="en-US" dirty="0"/>
              <a:t> juga </a:t>
            </a:r>
            <a:r>
              <a:rPr lang="en-US" dirty="0" err="1"/>
              <a:t>sebagai</a:t>
            </a:r>
            <a:r>
              <a:rPr lang="en-US" dirty="0"/>
              <a:t> </a:t>
            </a:r>
            <a:r>
              <a:rPr lang="en-US" i="1" dirty="0"/>
              <a:t>vanilla neural networks</a:t>
            </a:r>
          </a:p>
          <a:p>
            <a:r>
              <a:rPr lang="en-US" i="1" dirty="0"/>
              <a:t>Input </a:t>
            </a:r>
            <a:r>
              <a:rPr lang="en-US" i="1" dirty="0">
                <a:sym typeface="Wingdings" pitchFamily="2" charset="2"/>
              </a:rPr>
              <a:t> </a:t>
            </a:r>
            <a:r>
              <a:rPr lang="en-US" i="1" dirty="0" err="1">
                <a:sym typeface="Wingdings" pitchFamily="2" charset="2"/>
              </a:rPr>
              <a:t>pemrosesan</a:t>
            </a:r>
            <a:r>
              <a:rPr lang="en-US" i="1" dirty="0">
                <a:sym typeface="Wingdings" pitchFamily="2" charset="2"/>
              </a:rPr>
              <a:t>  output</a:t>
            </a:r>
            <a:endParaRPr lang="en-US" i="1" dirty="0"/>
          </a:p>
          <a:p>
            <a:pPr marL="0" indent="0">
              <a:buNone/>
            </a:pPr>
            <a:endParaRPr lang="en-US" i="1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2E5712-3455-2C43-BC30-9A9FE44C23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44607-3AC7-44C9-B2F9-3FA97C501EA1}" type="datetime1">
              <a:rPr lang="id-ID" smtClean="0"/>
              <a:t>09/08/19</a:t>
            </a:fld>
            <a:endParaRPr lang="id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DAD910-02C1-764D-BCD4-5966168648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/>
              <a:t>Judul Pembahasan Pertemuan Disini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109A2C-789E-224B-A7D4-D2A7D695C2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t>9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6366566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2">
      <a:majorFont>
        <a:latin typeface="Product Sans"/>
        <a:ea typeface=""/>
        <a:cs typeface=""/>
      </a:majorFont>
      <a:minorFont>
        <a:latin typeface="Product Sans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5460</TotalTime>
  <Words>1045</Words>
  <Application>Microsoft Macintosh PowerPoint</Application>
  <PresentationFormat>On-screen Show (4:3)</PresentationFormat>
  <Paragraphs>297</Paragraphs>
  <Slides>57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57</vt:i4>
      </vt:variant>
    </vt:vector>
  </HeadingPairs>
  <TitlesOfParts>
    <vt:vector size="69" baseType="lpstr">
      <vt:lpstr>Arial</vt:lpstr>
      <vt:lpstr>Calibri</vt:lpstr>
      <vt:lpstr>Calibri Light</vt:lpstr>
      <vt:lpstr>Cambria Math</vt:lpstr>
      <vt:lpstr>Courier New</vt:lpstr>
      <vt:lpstr>HP Simplified</vt:lpstr>
      <vt:lpstr>Product Sans</vt:lpstr>
      <vt:lpstr>Segoe UI Light</vt:lpstr>
      <vt:lpstr>Wingdings</vt:lpstr>
      <vt:lpstr>Office Theme</vt:lpstr>
      <vt:lpstr>1_Office Theme</vt:lpstr>
      <vt:lpstr>2_Office Theme</vt:lpstr>
      <vt:lpstr>PowerPoint Presentation</vt:lpstr>
      <vt:lpstr>Deep Learning : Recurrent Neural Networks (RNN)</vt:lpstr>
      <vt:lpstr>Learning Objectives</vt:lpstr>
      <vt:lpstr>The Sequential Problem</vt:lpstr>
      <vt:lpstr>Sequential Data</vt:lpstr>
      <vt:lpstr>The Sequential Problem</vt:lpstr>
      <vt:lpstr>The Sequential Problem</vt:lpstr>
      <vt:lpstr>The RNN Model</vt:lpstr>
      <vt:lpstr>Process sequence</vt:lpstr>
      <vt:lpstr>Process sequence</vt:lpstr>
      <vt:lpstr>Process sequence</vt:lpstr>
      <vt:lpstr>Process sequence</vt:lpstr>
      <vt:lpstr>Process sequence</vt:lpstr>
      <vt:lpstr>Model Recurrent</vt:lpstr>
      <vt:lpstr>RNN</vt:lpstr>
      <vt:lpstr>Vanilla RNN</vt:lpstr>
      <vt:lpstr>RNN</vt:lpstr>
      <vt:lpstr>RNN</vt:lpstr>
      <vt:lpstr>RNN</vt:lpstr>
      <vt:lpstr>RNN</vt:lpstr>
      <vt:lpstr>RNN</vt:lpstr>
      <vt:lpstr>RNN</vt:lpstr>
      <vt:lpstr>RNN</vt:lpstr>
      <vt:lpstr>RNN: Many to One</vt:lpstr>
      <vt:lpstr>RNN: One to Many</vt:lpstr>
      <vt:lpstr>Ex: character-level language model</vt:lpstr>
      <vt:lpstr>Ex: character-level language model</vt:lpstr>
      <vt:lpstr>Ex: character-level language model</vt:lpstr>
      <vt:lpstr>Ex: character-level language model</vt:lpstr>
      <vt:lpstr>Ex: character-level language model</vt:lpstr>
      <vt:lpstr>Ex: character-level language model</vt:lpstr>
      <vt:lpstr>Image Captioning: CNN + RNN</vt:lpstr>
      <vt:lpstr>Image Captioning: CNN + RNN</vt:lpstr>
      <vt:lpstr>PowerPoint Presentation</vt:lpstr>
      <vt:lpstr>PowerPoint Presentation</vt:lpstr>
      <vt:lpstr>PowerPoint Presentation</vt:lpstr>
      <vt:lpstr>PowerPoint Presentation</vt:lpstr>
      <vt:lpstr>Permasalahan pada RNN</vt:lpstr>
      <vt:lpstr>Vanilla RNN gradient flow</vt:lpstr>
      <vt:lpstr>Mengapa LSTM?</vt:lpstr>
      <vt:lpstr>For the problem of vanishing gradients  change the RNN architecture to the Long Short-Term Memory (LSTM)</vt:lpstr>
      <vt:lpstr>The LSTM Model</vt:lpstr>
      <vt:lpstr>LSTM</vt:lpstr>
      <vt:lpstr>PowerPoint Presentation</vt:lpstr>
      <vt:lpstr>LSTM</vt:lpstr>
      <vt:lpstr>LSTM</vt:lpstr>
      <vt:lpstr>LSTM</vt:lpstr>
      <vt:lpstr>Applying Recurrent Neural Networks to Language Modelling</vt:lpstr>
      <vt:lpstr>What is Language Modelling?</vt:lpstr>
      <vt:lpstr>What is Language Modelling?</vt:lpstr>
      <vt:lpstr>Recurrent Networks fit problem like a glove</vt:lpstr>
      <vt:lpstr>The Penn Treebank</vt:lpstr>
      <vt:lpstr>The Penn Treebank</vt:lpstr>
      <vt:lpstr>The Penn Treebank</vt:lpstr>
      <vt:lpstr>Word Embedding</vt:lpstr>
      <vt:lpstr>Sources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ASUS</dc:creator>
  <cp:lastModifiedBy>Microsoft Office User</cp:lastModifiedBy>
  <cp:revision>172</cp:revision>
  <dcterms:created xsi:type="dcterms:W3CDTF">2019-04-17T03:34:48Z</dcterms:created>
  <dcterms:modified xsi:type="dcterms:W3CDTF">2019-08-09T00:21:59Z</dcterms:modified>
</cp:coreProperties>
</file>